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84" r:id="rId2"/>
    <p:sldId id="285" r:id="rId3"/>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p:scale>
          <a:sx n="100" d="100"/>
          <a:sy n="100" d="100"/>
        </p:scale>
        <p:origin x="2670" y="1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de-DE"/>
              <a:t>Mastertitelformat bearbeiten</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de-DE"/>
              <a:t>Master-Untertitelformat bearbeiten</a:t>
            </a:r>
            <a:endParaRPr lang="en-US" dirty="0"/>
          </a:p>
        </p:txBody>
      </p:sp>
      <p:sp>
        <p:nvSpPr>
          <p:cNvPr id="4" name="Date Placeholder 3"/>
          <p:cNvSpPr>
            <a:spLocks noGrp="1"/>
          </p:cNvSpPr>
          <p:nvPr>
            <p:ph type="dt" sz="half" idx="10"/>
          </p:nvPr>
        </p:nvSpPr>
        <p:spPr/>
        <p:txBody>
          <a:bodyPr/>
          <a:lstStyle/>
          <a:p>
            <a:fld id="{4FA7AE7F-6E50-451A-ACAA-06D3FE7F29AB}" type="datetimeFigureOut">
              <a:rPr lang="de-DE" smtClean="0"/>
              <a:t>27.09.2023</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AEED270C-7CDE-48D6-ABF8-485BC0015A59}" type="slidenum">
              <a:rPr lang="de-DE" smtClean="0"/>
              <a:t>‹Nr.›</a:t>
            </a:fld>
            <a:endParaRPr lang="de-DE"/>
          </a:p>
        </p:txBody>
      </p:sp>
    </p:spTree>
    <p:extLst>
      <p:ext uri="{BB962C8B-B14F-4D97-AF65-F5344CB8AC3E}">
        <p14:creationId xmlns:p14="http://schemas.microsoft.com/office/powerpoint/2010/main" val="968050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Content Placehold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4FA7AE7F-6E50-451A-ACAA-06D3FE7F29AB}" type="datetimeFigureOut">
              <a:rPr lang="de-DE" smtClean="0"/>
              <a:t>27.09.2023</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AEED270C-7CDE-48D6-ABF8-485BC0015A59}" type="slidenum">
              <a:rPr lang="de-DE" smtClean="0"/>
              <a:t>‹Nr.›</a:t>
            </a:fld>
            <a:endParaRPr lang="de-DE"/>
          </a:p>
        </p:txBody>
      </p:sp>
    </p:spTree>
    <p:extLst>
      <p:ext uri="{BB962C8B-B14F-4D97-AF65-F5344CB8AC3E}">
        <p14:creationId xmlns:p14="http://schemas.microsoft.com/office/powerpoint/2010/main" val="17299181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de-DE"/>
              <a:t>Mastertitelformat bearbeiten</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4FA7AE7F-6E50-451A-ACAA-06D3FE7F29AB}" type="datetimeFigureOut">
              <a:rPr lang="de-DE" smtClean="0"/>
              <a:t>27.09.2023</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AEED270C-7CDE-48D6-ABF8-485BC0015A59}" type="slidenum">
              <a:rPr lang="de-DE" smtClean="0"/>
              <a:t>‹Nr.›</a:t>
            </a:fld>
            <a:endParaRPr lang="de-DE"/>
          </a:p>
        </p:txBody>
      </p:sp>
    </p:spTree>
    <p:extLst>
      <p:ext uri="{BB962C8B-B14F-4D97-AF65-F5344CB8AC3E}">
        <p14:creationId xmlns:p14="http://schemas.microsoft.com/office/powerpoint/2010/main" val="15329074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Date Placeholder 4"/>
          <p:cNvSpPr>
            <a:spLocks noGrp="1"/>
          </p:cNvSpPr>
          <p:nvPr>
            <p:ph type="dt" sz="half" idx="10"/>
          </p:nvPr>
        </p:nvSpPr>
        <p:spPr/>
        <p:txBody>
          <a:bodyPr/>
          <a:lstStyle/>
          <a:p>
            <a:fld id="{4FA7AE7F-6E50-451A-ACAA-06D3FE7F29AB}" type="datetimeFigureOut">
              <a:rPr lang="de-DE" smtClean="0"/>
              <a:t>27.09.2023</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AEED270C-7CDE-48D6-ABF8-485BC0015A59}" type="slidenum">
              <a:rPr lang="de-DE" smtClean="0"/>
              <a:t>‹Nr.›</a:t>
            </a:fld>
            <a:endParaRPr lang="de-DE"/>
          </a:p>
        </p:txBody>
      </p:sp>
    </p:spTree>
    <p:extLst>
      <p:ext uri="{BB962C8B-B14F-4D97-AF65-F5344CB8AC3E}">
        <p14:creationId xmlns:p14="http://schemas.microsoft.com/office/powerpoint/2010/main" val="9202334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de-DE"/>
              <a:t>Mastertitelformat bearbeiten</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e-DE"/>
              <a:t>Mastertextformat bearbeiten</a:t>
            </a:r>
          </a:p>
        </p:txBody>
      </p:sp>
      <p:sp>
        <p:nvSpPr>
          <p:cNvPr id="4" name="Content Placeholder 3"/>
          <p:cNvSpPr>
            <a:spLocks noGrp="1"/>
          </p:cNvSpPr>
          <p:nvPr>
            <p:ph sz="half" idx="2"/>
          </p:nvPr>
        </p:nvSpPr>
        <p:spPr>
          <a:xfrm>
            <a:off x="472381" y="3618442"/>
            <a:ext cx="2901255" cy="5322183"/>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e-DE"/>
              <a:t>Mastertextformat bearbeiten</a:t>
            </a:r>
          </a:p>
        </p:txBody>
      </p:sp>
      <p:sp>
        <p:nvSpPr>
          <p:cNvPr id="6" name="Content Placeholder 5"/>
          <p:cNvSpPr>
            <a:spLocks noGrp="1"/>
          </p:cNvSpPr>
          <p:nvPr>
            <p:ph sz="quarter" idx="4"/>
          </p:nvPr>
        </p:nvSpPr>
        <p:spPr>
          <a:xfrm>
            <a:off x="3471863" y="3618442"/>
            <a:ext cx="2915543" cy="5322183"/>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7" name="Date Placeholder 6"/>
          <p:cNvSpPr>
            <a:spLocks noGrp="1"/>
          </p:cNvSpPr>
          <p:nvPr>
            <p:ph type="dt" sz="half" idx="10"/>
          </p:nvPr>
        </p:nvSpPr>
        <p:spPr/>
        <p:txBody>
          <a:bodyPr/>
          <a:lstStyle/>
          <a:p>
            <a:fld id="{4FA7AE7F-6E50-451A-ACAA-06D3FE7F29AB}" type="datetimeFigureOut">
              <a:rPr lang="de-DE" smtClean="0"/>
              <a:t>27.09.2023</a:t>
            </a:fld>
            <a:endParaRPr lang="de-DE"/>
          </a:p>
        </p:txBody>
      </p:sp>
      <p:sp>
        <p:nvSpPr>
          <p:cNvPr id="8" name="Footer Placeholder 7"/>
          <p:cNvSpPr>
            <a:spLocks noGrp="1"/>
          </p:cNvSpPr>
          <p:nvPr>
            <p:ph type="ftr" sz="quarter" idx="11"/>
          </p:nvPr>
        </p:nvSpPr>
        <p:spPr/>
        <p:txBody>
          <a:bodyPr/>
          <a:lstStyle/>
          <a:p>
            <a:endParaRPr lang="de-DE"/>
          </a:p>
        </p:txBody>
      </p:sp>
      <p:sp>
        <p:nvSpPr>
          <p:cNvPr id="9" name="Slide Number Placeholder 8"/>
          <p:cNvSpPr>
            <a:spLocks noGrp="1"/>
          </p:cNvSpPr>
          <p:nvPr>
            <p:ph type="sldNum" sz="quarter" idx="12"/>
          </p:nvPr>
        </p:nvSpPr>
        <p:spPr/>
        <p:txBody>
          <a:bodyPr/>
          <a:lstStyle/>
          <a:p>
            <a:fld id="{AEED270C-7CDE-48D6-ABF8-485BC0015A59}" type="slidenum">
              <a:rPr lang="de-DE" smtClean="0"/>
              <a:t>‹Nr.›</a:t>
            </a:fld>
            <a:endParaRPr lang="de-DE"/>
          </a:p>
        </p:txBody>
      </p:sp>
    </p:spTree>
    <p:extLst>
      <p:ext uri="{BB962C8B-B14F-4D97-AF65-F5344CB8AC3E}">
        <p14:creationId xmlns:p14="http://schemas.microsoft.com/office/powerpoint/2010/main" val="21399845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Date Placeholder 2"/>
          <p:cNvSpPr>
            <a:spLocks noGrp="1"/>
          </p:cNvSpPr>
          <p:nvPr>
            <p:ph type="dt" sz="half" idx="10"/>
          </p:nvPr>
        </p:nvSpPr>
        <p:spPr/>
        <p:txBody>
          <a:bodyPr/>
          <a:lstStyle/>
          <a:p>
            <a:fld id="{4FA7AE7F-6E50-451A-ACAA-06D3FE7F29AB}" type="datetimeFigureOut">
              <a:rPr lang="de-DE" smtClean="0"/>
              <a:t>27.09.2023</a:t>
            </a:fld>
            <a:endParaRPr lang="de-DE"/>
          </a:p>
        </p:txBody>
      </p:sp>
      <p:sp>
        <p:nvSpPr>
          <p:cNvPr id="4" name="Footer Placeholder 3"/>
          <p:cNvSpPr>
            <a:spLocks noGrp="1"/>
          </p:cNvSpPr>
          <p:nvPr>
            <p:ph type="ftr" sz="quarter" idx="11"/>
          </p:nvPr>
        </p:nvSpPr>
        <p:spPr/>
        <p:txBody>
          <a:bodyPr/>
          <a:lstStyle/>
          <a:p>
            <a:endParaRPr lang="de-DE"/>
          </a:p>
        </p:txBody>
      </p:sp>
      <p:sp>
        <p:nvSpPr>
          <p:cNvPr id="5" name="Slide Number Placeholder 4"/>
          <p:cNvSpPr>
            <a:spLocks noGrp="1"/>
          </p:cNvSpPr>
          <p:nvPr>
            <p:ph type="sldNum" sz="quarter" idx="12"/>
          </p:nvPr>
        </p:nvSpPr>
        <p:spPr/>
        <p:txBody>
          <a:bodyPr/>
          <a:lstStyle/>
          <a:p>
            <a:fld id="{AEED270C-7CDE-48D6-ABF8-485BC0015A59}" type="slidenum">
              <a:rPr lang="de-DE" smtClean="0"/>
              <a:t>‹Nr.›</a:t>
            </a:fld>
            <a:endParaRPr lang="de-DE"/>
          </a:p>
        </p:txBody>
      </p:sp>
    </p:spTree>
    <p:extLst>
      <p:ext uri="{BB962C8B-B14F-4D97-AF65-F5344CB8AC3E}">
        <p14:creationId xmlns:p14="http://schemas.microsoft.com/office/powerpoint/2010/main" val="40300768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FA7AE7F-6E50-451A-ACAA-06D3FE7F29AB}" type="datetimeFigureOut">
              <a:rPr lang="de-DE" smtClean="0"/>
              <a:t>27.09.2023</a:t>
            </a:fld>
            <a:endParaRPr lang="de-DE"/>
          </a:p>
        </p:txBody>
      </p:sp>
      <p:sp>
        <p:nvSpPr>
          <p:cNvPr id="3" name="Footer Placeholder 2"/>
          <p:cNvSpPr>
            <a:spLocks noGrp="1"/>
          </p:cNvSpPr>
          <p:nvPr>
            <p:ph type="ftr" sz="quarter" idx="11"/>
          </p:nvPr>
        </p:nvSpPr>
        <p:spPr/>
        <p:txBody>
          <a:bodyPr/>
          <a:lstStyle/>
          <a:p>
            <a:endParaRPr lang="de-DE"/>
          </a:p>
        </p:txBody>
      </p:sp>
      <p:sp>
        <p:nvSpPr>
          <p:cNvPr id="4" name="Slide Number Placeholder 3"/>
          <p:cNvSpPr>
            <a:spLocks noGrp="1"/>
          </p:cNvSpPr>
          <p:nvPr>
            <p:ph type="sldNum" sz="quarter" idx="12"/>
          </p:nvPr>
        </p:nvSpPr>
        <p:spPr/>
        <p:txBody>
          <a:bodyPr/>
          <a:lstStyle/>
          <a:p>
            <a:fld id="{AEED270C-7CDE-48D6-ABF8-485BC0015A59}" type="slidenum">
              <a:rPr lang="de-DE" smtClean="0"/>
              <a:t>‹Nr.›</a:t>
            </a:fld>
            <a:endParaRPr lang="de-DE"/>
          </a:p>
        </p:txBody>
      </p:sp>
    </p:spTree>
    <p:extLst>
      <p:ext uri="{BB962C8B-B14F-4D97-AF65-F5344CB8AC3E}">
        <p14:creationId xmlns:p14="http://schemas.microsoft.com/office/powerpoint/2010/main" val="12282451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de-DE"/>
              <a:t>Mastertitelformat bearbeiten</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de-DE"/>
              <a:t>Mastertextformat bearbeiten</a:t>
            </a:r>
          </a:p>
        </p:txBody>
      </p:sp>
      <p:sp>
        <p:nvSpPr>
          <p:cNvPr id="5" name="Date Placeholder 4"/>
          <p:cNvSpPr>
            <a:spLocks noGrp="1"/>
          </p:cNvSpPr>
          <p:nvPr>
            <p:ph type="dt" sz="half" idx="10"/>
          </p:nvPr>
        </p:nvSpPr>
        <p:spPr/>
        <p:txBody>
          <a:bodyPr/>
          <a:lstStyle/>
          <a:p>
            <a:fld id="{4FA7AE7F-6E50-451A-ACAA-06D3FE7F29AB}" type="datetimeFigureOut">
              <a:rPr lang="de-DE" smtClean="0"/>
              <a:t>27.09.2023</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AEED270C-7CDE-48D6-ABF8-485BC0015A59}" type="slidenum">
              <a:rPr lang="de-DE" smtClean="0"/>
              <a:t>‹Nr.›</a:t>
            </a:fld>
            <a:endParaRPr lang="de-DE"/>
          </a:p>
        </p:txBody>
      </p:sp>
    </p:spTree>
    <p:extLst>
      <p:ext uri="{BB962C8B-B14F-4D97-AF65-F5344CB8AC3E}">
        <p14:creationId xmlns:p14="http://schemas.microsoft.com/office/powerpoint/2010/main" val="15595167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de-DE"/>
              <a:t>Mastertitelformat bearbeiten</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de-DE"/>
              <a:t>Bild durch Klicken auf Symbol hinzufügen</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de-DE"/>
              <a:t>Mastertextformat bearbeiten</a:t>
            </a:r>
          </a:p>
        </p:txBody>
      </p:sp>
      <p:sp>
        <p:nvSpPr>
          <p:cNvPr id="5" name="Date Placeholder 4"/>
          <p:cNvSpPr>
            <a:spLocks noGrp="1"/>
          </p:cNvSpPr>
          <p:nvPr>
            <p:ph type="dt" sz="half" idx="10"/>
          </p:nvPr>
        </p:nvSpPr>
        <p:spPr/>
        <p:txBody>
          <a:bodyPr/>
          <a:lstStyle/>
          <a:p>
            <a:fld id="{4FA7AE7F-6E50-451A-ACAA-06D3FE7F29AB}" type="datetimeFigureOut">
              <a:rPr lang="de-DE" smtClean="0"/>
              <a:t>27.09.2023</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AEED270C-7CDE-48D6-ABF8-485BC0015A59}" type="slidenum">
              <a:rPr lang="de-DE" smtClean="0"/>
              <a:t>‹Nr.›</a:t>
            </a:fld>
            <a:endParaRPr lang="de-DE"/>
          </a:p>
        </p:txBody>
      </p:sp>
    </p:spTree>
    <p:extLst>
      <p:ext uri="{BB962C8B-B14F-4D97-AF65-F5344CB8AC3E}">
        <p14:creationId xmlns:p14="http://schemas.microsoft.com/office/powerpoint/2010/main" val="23277630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Vertical Text Placeholder 2"/>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4FA7AE7F-6E50-451A-ACAA-06D3FE7F29AB}" type="datetimeFigureOut">
              <a:rPr lang="de-DE" smtClean="0"/>
              <a:t>27.09.2023</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AEED270C-7CDE-48D6-ABF8-485BC0015A59}" type="slidenum">
              <a:rPr lang="de-DE" smtClean="0"/>
              <a:t>‹Nr.›</a:t>
            </a:fld>
            <a:endParaRPr lang="de-DE"/>
          </a:p>
        </p:txBody>
      </p:sp>
    </p:spTree>
    <p:extLst>
      <p:ext uri="{BB962C8B-B14F-4D97-AF65-F5344CB8AC3E}">
        <p14:creationId xmlns:p14="http://schemas.microsoft.com/office/powerpoint/2010/main" val="8878527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de-DE"/>
              <a:t>Mastertitelformat bearbeiten</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4FA7AE7F-6E50-451A-ACAA-06D3FE7F29AB}" type="datetimeFigureOut">
              <a:rPr lang="de-DE" smtClean="0"/>
              <a:t>27.09.2023</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AEED270C-7CDE-48D6-ABF8-485BC0015A59}" type="slidenum">
              <a:rPr lang="de-DE" smtClean="0"/>
              <a:t>‹Nr.›</a:t>
            </a:fld>
            <a:endParaRPr lang="de-DE"/>
          </a:p>
        </p:txBody>
      </p:sp>
    </p:spTree>
    <p:extLst>
      <p:ext uri="{BB962C8B-B14F-4D97-AF65-F5344CB8AC3E}">
        <p14:creationId xmlns:p14="http://schemas.microsoft.com/office/powerpoint/2010/main" val="31098514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de-DE"/>
              <a:t>Mastertitelformat bearbeiten</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4FA7AE7F-6E50-451A-ACAA-06D3FE7F29AB}" type="datetimeFigureOut">
              <a:rPr lang="de-DE" smtClean="0"/>
              <a:t>27.09.2023</a:t>
            </a:fld>
            <a:endParaRPr lang="de-DE"/>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de-DE"/>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AEED270C-7CDE-48D6-ABF8-485BC0015A59}" type="slidenum">
              <a:rPr lang="de-DE" smtClean="0"/>
              <a:t>‹Nr.›</a:t>
            </a:fld>
            <a:endParaRPr lang="de-DE"/>
          </a:p>
        </p:txBody>
      </p:sp>
    </p:spTree>
    <p:extLst>
      <p:ext uri="{BB962C8B-B14F-4D97-AF65-F5344CB8AC3E}">
        <p14:creationId xmlns:p14="http://schemas.microsoft.com/office/powerpoint/2010/main" val="310644227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8CF2E7B-6320-B0F1-B06C-270343F04C13}"/>
              </a:ext>
            </a:extLst>
          </p:cNvPr>
          <p:cNvSpPr>
            <a:spLocks noGrp="1"/>
          </p:cNvSpPr>
          <p:nvPr>
            <p:ph type="ctrTitle"/>
          </p:nvPr>
        </p:nvSpPr>
        <p:spPr>
          <a:xfrm>
            <a:off x="0" y="0"/>
            <a:ext cx="6858000" cy="1399990"/>
          </a:xfrm>
        </p:spPr>
        <p:txBody>
          <a:bodyPr/>
          <a:lstStyle/>
          <a:p>
            <a:r>
              <a:rPr lang="de-DE" dirty="0">
                <a:latin typeface="Industry-BoldItalic" panose="00000800000000000000" pitchFamily="2" charset="0"/>
              </a:rPr>
              <a:t>Ausdauer</a:t>
            </a:r>
            <a:br>
              <a:rPr lang="de-DE" dirty="0">
                <a:latin typeface="Industry-BoldItalic" panose="00000800000000000000" pitchFamily="2" charset="0"/>
              </a:rPr>
            </a:br>
            <a:r>
              <a:rPr lang="de-DE" dirty="0">
                <a:latin typeface="Industry-BoldItalic" panose="00000800000000000000" pitchFamily="2" charset="0"/>
              </a:rPr>
              <a:t>Trainingsplan</a:t>
            </a:r>
          </a:p>
        </p:txBody>
      </p:sp>
      <p:pic>
        <p:nvPicPr>
          <p:cNvPr id="5" name="Grafik 4" descr="Ein Bild, das Logo, Grafiken, Schrift, Symbol enthält.&#10;&#10;Automatisch generierte Beschreibung">
            <a:extLst>
              <a:ext uri="{FF2B5EF4-FFF2-40B4-BE49-F238E27FC236}">
                <a16:creationId xmlns:a16="http://schemas.microsoft.com/office/drawing/2014/main" id="{BA7FE6A7-2EF8-60C9-F148-5A0C566DB66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4779" y="456329"/>
            <a:ext cx="1099751" cy="487331"/>
          </a:xfrm>
          <a:prstGeom prst="rect">
            <a:avLst/>
          </a:prstGeom>
        </p:spPr>
      </p:pic>
      <p:sp>
        <p:nvSpPr>
          <p:cNvPr id="7" name="Textfeld 6">
            <a:extLst>
              <a:ext uri="{FF2B5EF4-FFF2-40B4-BE49-F238E27FC236}">
                <a16:creationId xmlns:a16="http://schemas.microsoft.com/office/drawing/2014/main" id="{2D250251-C338-B653-8CBC-2AB81CDD10C6}"/>
              </a:ext>
            </a:extLst>
          </p:cNvPr>
          <p:cNvSpPr txBox="1"/>
          <p:nvPr/>
        </p:nvSpPr>
        <p:spPr>
          <a:xfrm>
            <a:off x="338146" y="1471466"/>
            <a:ext cx="6100480" cy="1181093"/>
          </a:xfrm>
          <a:prstGeom prst="rect">
            <a:avLst/>
          </a:prstGeom>
          <a:noFill/>
          <a:ln>
            <a:solidFill>
              <a:schemeClr val="tx1"/>
            </a:solidFill>
          </a:ln>
        </p:spPr>
        <p:txBody>
          <a:bodyPr wrap="square" rtlCol="0">
            <a:spAutoFit/>
          </a:bodyPr>
          <a:lstStyle/>
          <a:p>
            <a:r>
              <a:rPr lang="de-DE" sz="1179" b="1" dirty="0">
                <a:latin typeface="Industry-Book" panose="00000500000000000000" pitchFamily="2" charset="0"/>
              </a:rPr>
              <a:t>Aufgabe: </a:t>
            </a:r>
            <a:r>
              <a:rPr lang="de-DE" sz="1179" dirty="0">
                <a:latin typeface="Industry-Book" panose="00000500000000000000" pitchFamily="2" charset="0"/>
              </a:rPr>
              <a:t>Erstellt einen Trainingsplan für die nächsten drei Wochen! Die einzelnen Einheiten sollen so geplant sein, dass ihr sie gemeinsam während des Sportunterrichts der nächsten Wochen durchführen könnt. Wenn ihr wollt, könnt ihr eine weitere Einheit planen, die ihr in der Freizeit durchführt.</a:t>
            </a:r>
          </a:p>
          <a:p>
            <a:r>
              <a:rPr lang="de-DE" sz="1179" b="1" dirty="0">
                <a:latin typeface="Industry-Book" panose="00000500000000000000" pitchFamily="2" charset="0"/>
              </a:rPr>
              <a:t>Sprinteraufgabe: </a:t>
            </a:r>
            <a:r>
              <a:rPr lang="de-DE" sz="1179" dirty="0">
                <a:latin typeface="Industry-Book" panose="00000500000000000000" pitchFamily="2" charset="0"/>
              </a:rPr>
              <a:t>Wenn eurer Trainingsplan steht, plant beispielhafte Aufwärm-Programme, die ihr vor eurer Trainingseinheit durchführen könnt.</a:t>
            </a:r>
          </a:p>
        </p:txBody>
      </p:sp>
      <p:sp>
        <p:nvSpPr>
          <p:cNvPr id="11" name="Titel 1">
            <a:extLst>
              <a:ext uri="{FF2B5EF4-FFF2-40B4-BE49-F238E27FC236}">
                <a16:creationId xmlns:a16="http://schemas.microsoft.com/office/drawing/2014/main" id="{B0A44F4C-2FAB-1803-7041-3363ECCAE210}"/>
              </a:ext>
            </a:extLst>
          </p:cNvPr>
          <p:cNvSpPr txBox="1">
            <a:spLocks/>
          </p:cNvSpPr>
          <p:nvPr/>
        </p:nvSpPr>
        <p:spPr>
          <a:xfrm>
            <a:off x="-40614" y="2891591"/>
            <a:ext cx="6858000" cy="277771"/>
          </a:xfrm>
          <a:prstGeom prst="rect">
            <a:avLst/>
          </a:prstGeom>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r>
              <a:rPr lang="de-DE" sz="1500" dirty="0">
                <a:latin typeface="Industry-BoldItalic" panose="00000800000000000000" pitchFamily="2" charset="0"/>
              </a:rPr>
              <a:t>Beispielhafte Trainingseinheiten:</a:t>
            </a:r>
          </a:p>
        </p:txBody>
      </p:sp>
      <p:sp>
        <p:nvSpPr>
          <p:cNvPr id="12" name="Titel 1">
            <a:extLst>
              <a:ext uri="{FF2B5EF4-FFF2-40B4-BE49-F238E27FC236}">
                <a16:creationId xmlns:a16="http://schemas.microsoft.com/office/drawing/2014/main" id="{E6F8FAB4-CD58-D802-91EA-40E765C1A749}"/>
              </a:ext>
            </a:extLst>
          </p:cNvPr>
          <p:cNvSpPr txBox="1">
            <a:spLocks/>
          </p:cNvSpPr>
          <p:nvPr/>
        </p:nvSpPr>
        <p:spPr>
          <a:xfrm>
            <a:off x="-40614" y="5785060"/>
            <a:ext cx="6858000" cy="277771"/>
          </a:xfrm>
          <a:prstGeom prst="rect">
            <a:avLst/>
          </a:prstGeom>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r>
              <a:rPr lang="de-DE" sz="1500" dirty="0">
                <a:latin typeface="Industry-BoldItalic" panose="00000800000000000000" pitchFamily="2" charset="0"/>
              </a:rPr>
              <a:t>Beispielhafte Trainingsplan:</a:t>
            </a:r>
          </a:p>
        </p:txBody>
      </p:sp>
      <p:sp>
        <p:nvSpPr>
          <p:cNvPr id="14" name="Textfeld 13">
            <a:extLst>
              <a:ext uri="{FF2B5EF4-FFF2-40B4-BE49-F238E27FC236}">
                <a16:creationId xmlns:a16="http://schemas.microsoft.com/office/drawing/2014/main" id="{59770C07-7E05-466C-4382-7D3CD2454D90}"/>
              </a:ext>
            </a:extLst>
          </p:cNvPr>
          <p:cNvSpPr txBox="1"/>
          <p:nvPr/>
        </p:nvSpPr>
        <p:spPr>
          <a:xfrm>
            <a:off x="338146" y="3301624"/>
            <a:ext cx="2957513" cy="2423933"/>
          </a:xfrm>
          <a:prstGeom prst="rect">
            <a:avLst/>
          </a:prstGeom>
          <a:noFill/>
          <a:ln>
            <a:solidFill>
              <a:schemeClr val="tx1"/>
            </a:solidFill>
          </a:ln>
        </p:spPr>
        <p:txBody>
          <a:bodyPr wrap="square" rtlCol="0">
            <a:spAutoFit/>
          </a:bodyPr>
          <a:lstStyle/>
          <a:p>
            <a:r>
              <a:rPr lang="de-DE" sz="1089" b="1" u="sng" dirty="0">
                <a:latin typeface="Industry-Book" panose="00000500000000000000" pitchFamily="2" charset="0"/>
              </a:rPr>
              <a:t>Dauermethode:</a:t>
            </a:r>
          </a:p>
          <a:p>
            <a:endParaRPr lang="de-DE" sz="1089" b="1" dirty="0">
              <a:latin typeface="Industry-Book" panose="00000500000000000000" pitchFamily="2" charset="0"/>
            </a:endParaRPr>
          </a:p>
          <a:p>
            <a:r>
              <a:rPr lang="de-DE" sz="998" b="1" dirty="0">
                <a:latin typeface="Industry-Book" panose="00000500000000000000" pitchFamily="2" charset="0"/>
              </a:rPr>
              <a:t>Beispiele:</a:t>
            </a:r>
          </a:p>
          <a:p>
            <a:r>
              <a:rPr lang="de-DE" sz="998" dirty="0">
                <a:latin typeface="Industry-Book" panose="00000500000000000000" pitchFamily="2" charset="0"/>
              </a:rPr>
              <a:t>Je nach Leistungsniveau kann man aus folgenden Läufen auswählen:</a:t>
            </a:r>
          </a:p>
          <a:p>
            <a:endParaRPr lang="de-DE" sz="998" dirty="0">
              <a:latin typeface="Industry-Book" panose="00000500000000000000" pitchFamily="2" charset="0"/>
            </a:endParaRPr>
          </a:p>
          <a:p>
            <a:pPr marL="155539" indent="-155539">
              <a:buFont typeface="Arial" panose="020B0604020202020204" pitchFamily="34" charset="0"/>
              <a:buChar char="•"/>
            </a:pPr>
            <a:r>
              <a:rPr lang="de-DE" sz="998" dirty="0">
                <a:latin typeface="Industry-Book" panose="00000500000000000000" pitchFamily="2" charset="0"/>
              </a:rPr>
              <a:t>20 Minuten Dauerlauf</a:t>
            </a:r>
          </a:p>
          <a:p>
            <a:pPr marL="155539" indent="-155539">
              <a:buFont typeface="Arial" panose="020B0604020202020204" pitchFamily="34" charset="0"/>
              <a:buChar char="•"/>
            </a:pPr>
            <a:r>
              <a:rPr lang="de-DE" sz="998" dirty="0">
                <a:latin typeface="Industry-Book" panose="00000500000000000000" pitchFamily="2" charset="0"/>
              </a:rPr>
              <a:t>5km Lauf</a:t>
            </a:r>
          </a:p>
          <a:p>
            <a:pPr marL="155539" indent="-155539">
              <a:buFont typeface="Arial" panose="020B0604020202020204" pitchFamily="34" charset="0"/>
              <a:buChar char="•"/>
            </a:pPr>
            <a:r>
              <a:rPr lang="de-DE" sz="998" dirty="0">
                <a:latin typeface="Industry-Book" panose="00000500000000000000" pitchFamily="2" charset="0"/>
              </a:rPr>
              <a:t>10 Minuten Dauerlauf</a:t>
            </a:r>
          </a:p>
          <a:p>
            <a:pPr marL="155539" indent="-155539">
              <a:buFont typeface="Arial" panose="020B0604020202020204" pitchFamily="34" charset="0"/>
              <a:buChar char="•"/>
            </a:pPr>
            <a:r>
              <a:rPr lang="de-DE" sz="998" dirty="0">
                <a:latin typeface="Industry-Book" panose="00000500000000000000" pitchFamily="2" charset="0"/>
              </a:rPr>
              <a:t>8 oder mehr Runden um den Sportplatz</a:t>
            </a:r>
          </a:p>
          <a:p>
            <a:pPr marL="155539" indent="-155539">
              <a:buFont typeface="Arial" panose="020B0604020202020204" pitchFamily="34" charset="0"/>
              <a:buChar char="•"/>
            </a:pPr>
            <a:r>
              <a:rPr lang="de-DE" sz="998" dirty="0">
                <a:latin typeface="Industry-Book" panose="00000500000000000000" pitchFamily="2" charset="0"/>
              </a:rPr>
              <a:t>45 Minuten Dauerlauf</a:t>
            </a:r>
          </a:p>
          <a:p>
            <a:pPr marL="155539" indent="-155539">
              <a:buFont typeface="Arial" panose="020B0604020202020204" pitchFamily="34" charset="0"/>
              <a:buChar char="•"/>
            </a:pPr>
            <a:r>
              <a:rPr lang="de-DE" sz="998" dirty="0">
                <a:latin typeface="Industry-Book" panose="00000500000000000000" pitchFamily="2" charset="0"/>
              </a:rPr>
              <a:t>4km schnelles Gehen</a:t>
            </a:r>
          </a:p>
          <a:p>
            <a:pPr marL="155539" indent="-155539">
              <a:buFont typeface="Arial" panose="020B0604020202020204" pitchFamily="34" charset="0"/>
              <a:buChar char="•"/>
            </a:pPr>
            <a:r>
              <a:rPr lang="de-DE" sz="998" dirty="0">
                <a:latin typeface="Industry-Book" panose="00000500000000000000" pitchFamily="2" charset="0"/>
              </a:rPr>
              <a:t>8 km Lauf</a:t>
            </a:r>
          </a:p>
          <a:p>
            <a:pPr marL="155539" indent="-155539">
              <a:buFont typeface="Arial" panose="020B0604020202020204" pitchFamily="34" charset="0"/>
              <a:buChar char="•"/>
            </a:pPr>
            <a:r>
              <a:rPr lang="de-DE" sz="998" dirty="0">
                <a:latin typeface="Industry-Book" panose="00000500000000000000" pitchFamily="2" charset="0"/>
              </a:rPr>
              <a:t>15 Minuten Waldlauf</a:t>
            </a:r>
          </a:p>
          <a:p>
            <a:pPr marL="155539" indent="-155539">
              <a:buFont typeface="Arial" panose="020B0604020202020204" pitchFamily="34" charset="0"/>
              <a:buChar char="•"/>
            </a:pPr>
            <a:r>
              <a:rPr lang="de-DE" sz="998" dirty="0">
                <a:latin typeface="Industry-Book" panose="00000500000000000000" pitchFamily="2" charset="0"/>
              </a:rPr>
              <a:t>Eigenen Laufvariationen möglich</a:t>
            </a:r>
          </a:p>
        </p:txBody>
      </p:sp>
      <p:sp>
        <p:nvSpPr>
          <p:cNvPr id="15" name="Textfeld 14">
            <a:extLst>
              <a:ext uri="{FF2B5EF4-FFF2-40B4-BE49-F238E27FC236}">
                <a16:creationId xmlns:a16="http://schemas.microsoft.com/office/drawing/2014/main" id="{2566020F-FCCE-80F6-F2AB-7FF0962B704A}"/>
              </a:ext>
            </a:extLst>
          </p:cNvPr>
          <p:cNvSpPr txBox="1"/>
          <p:nvPr/>
        </p:nvSpPr>
        <p:spPr>
          <a:xfrm>
            <a:off x="3481113" y="3310493"/>
            <a:ext cx="2957513" cy="2409890"/>
          </a:xfrm>
          <a:prstGeom prst="rect">
            <a:avLst/>
          </a:prstGeom>
          <a:noFill/>
          <a:ln>
            <a:solidFill>
              <a:schemeClr val="tx1"/>
            </a:solidFill>
          </a:ln>
        </p:spPr>
        <p:txBody>
          <a:bodyPr wrap="square" rtlCol="0">
            <a:spAutoFit/>
          </a:bodyPr>
          <a:lstStyle/>
          <a:p>
            <a:r>
              <a:rPr lang="de-DE" sz="1089" b="1" u="sng" dirty="0">
                <a:latin typeface="Industry-Book" panose="00000500000000000000" pitchFamily="2" charset="0"/>
              </a:rPr>
              <a:t>Intervallmethode:</a:t>
            </a:r>
          </a:p>
          <a:p>
            <a:endParaRPr lang="de-DE" sz="998" dirty="0">
              <a:latin typeface="Industry-Book" panose="00000500000000000000" pitchFamily="2" charset="0"/>
            </a:endParaRPr>
          </a:p>
          <a:p>
            <a:r>
              <a:rPr lang="de-DE" sz="998" b="1" dirty="0">
                <a:latin typeface="Industry-Book" panose="00000500000000000000" pitchFamily="2" charset="0"/>
              </a:rPr>
              <a:t>Beispiele:</a:t>
            </a:r>
          </a:p>
          <a:p>
            <a:r>
              <a:rPr lang="de-DE" sz="998" dirty="0">
                <a:latin typeface="Industry-Book" panose="00000500000000000000" pitchFamily="2" charset="0"/>
              </a:rPr>
              <a:t>Je nach Leistungsniveau kann man aus folgenden Läufen auswählen:</a:t>
            </a:r>
            <a:endParaRPr lang="de-DE" sz="998" b="1" dirty="0">
              <a:latin typeface="Industry-Book" panose="00000500000000000000" pitchFamily="2" charset="0"/>
            </a:endParaRPr>
          </a:p>
          <a:p>
            <a:endParaRPr lang="de-DE" sz="998" b="1" dirty="0">
              <a:latin typeface="Industry-Book" panose="00000500000000000000" pitchFamily="2" charset="0"/>
            </a:endParaRPr>
          </a:p>
          <a:p>
            <a:pPr marL="155539" indent="-155539">
              <a:buFont typeface="Arial" panose="020B0604020202020204" pitchFamily="34" charset="0"/>
              <a:buChar char="•"/>
            </a:pPr>
            <a:r>
              <a:rPr lang="de-DE" sz="998" dirty="0">
                <a:latin typeface="Industry-Book" panose="00000500000000000000" pitchFamily="2" charset="0"/>
              </a:rPr>
              <a:t>4x 5 Minuten laufen (2 Min. </a:t>
            </a:r>
            <a:r>
              <a:rPr lang="de-DE" sz="998" dirty="0" err="1">
                <a:latin typeface="Industry-Book" panose="00000500000000000000" pitchFamily="2" charset="0"/>
              </a:rPr>
              <a:t>Gehpause</a:t>
            </a:r>
            <a:r>
              <a:rPr lang="de-DE" sz="998" dirty="0">
                <a:latin typeface="Industry-Book" panose="00000500000000000000" pitchFamily="2" charset="0"/>
              </a:rPr>
              <a:t>)</a:t>
            </a:r>
          </a:p>
          <a:p>
            <a:pPr marL="155539" indent="-155539">
              <a:buFont typeface="Arial" panose="020B0604020202020204" pitchFamily="34" charset="0"/>
              <a:buChar char="•"/>
            </a:pPr>
            <a:r>
              <a:rPr lang="de-DE" sz="998" dirty="0">
                <a:latin typeface="Industry-Book" panose="00000500000000000000" pitchFamily="2" charset="0"/>
              </a:rPr>
              <a:t>4x 1km (3 Min </a:t>
            </a:r>
            <a:r>
              <a:rPr lang="de-DE" sz="998" dirty="0" err="1">
                <a:latin typeface="Industry-Book" panose="00000500000000000000" pitchFamily="2" charset="0"/>
              </a:rPr>
              <a:t>Gehpause</a:t>
            </a:r>
            <a:r>
              <a:rPr lang="de-DE" sz="998" dirty="0">
                <a:latin typeface="Industry-Book" panose="00000500000000000000" pitchFamily="2" charset="0"/>
              </a:rPr>
              <a:t>)</a:t>
            </a:r>
          </a:p>
          <a:p>
            <a:pPr marL="155539" indent="-155539">
              <a:buFont typeface="Arial" panose="020B0604020202020204" pitchFamily="34" charset="0"/>
              <a:buChar char="•"/>
            </a:pPr>
            <a:r>
              <a:rPr lang="de-DE" sz="998" dirty="0">
                <a:latin typeface="Industry-Book" panose="00000500000000000000" pitchFamily="2" charset="0"/>
              </a:rPr>
              <a:t>6x 400m (400m = eine Runde um den Sportplatz: 3 Minuten Pause</a:t>
            </a:r>
          </a:p>
          <a:p>
            <a:pPr marL="155539" indent="-155539">
              <a:buFont typeface="Arial" panose="020B0604020202020204" pitchFamily="34" charset="0"/>
              <a:buChar char="•"/>
            </a:pPr>
            <a:r>
              <a:rPr lang="de-DE" sz="998" dirty="0">
                <a:latin typeface="Industry-Book" panose="00000500000000000000" pitchFamily="2" charset="0"/>
              </a:rPr>
              <a:t>10x 100m Sprints (2-3 Min Pause zwischen den Sprints)</a:t>
            </a:r>
          </a:p>
          <a:p>
            <a:pPr marL="155539" indent="-155539">
              <a:buFont typeface="Arial" panose="020B0604020202020204" pitchFamily="34" charset="0"/>
              <a:buChar char="•"/>
            </a:pPr>
            <a:r>
              <a:rPr lang="de-DE" sz="998" dirty="0">
                <a:latin typeface="Industry-Book" panose="00000500000000000000" pitchFamily="2" charset="0"/>
              </a:rPr>
              <a:t>3x800m (2 Min. Pause)</a:t>
            </a:r>
          </a:p>
          <a:p>
            <a:pPr marL="155539" indent="-155539">
              <a:buFont typeface="Arial" panose="020B0604020202020204" pitchFamily="34" charset="0"/>
              <a:buChar char="•"/>
            </a:pPr>
            <a:r>
              <a:rPr lang="de-DE" sz="998" dirty="0">
                <a:latin typeface="Industry-Book" panose="00000500000000000000" pitchFamily="2" charset="0"/>
              </a:rPr>
              <a:t>Eigenen Laufvariationen möglich</a:t>
            </a:r>
          </a:p>
          <a:p>
            <a:pPr marL="155539" indent="-155539">
              <a:buFont typeface="Arial" panose="020B0604020202020204" pitchFamily="34" charset="0"/>
              <a:buChar char="•"/>
            </a:pPr>
            <a:endParaRPr lang="de-DE" sz="998" dirty="0">
              <a:latin typeface="Industry-Book" panose="00000500000000000000" pitchFamily="2" charset="0"/>
            </a:endParaRPr>
          </a:p>
        </p:txBody>
      </p:sp>
      <p:cxnSp>
        <p:nvCxnSpPr>
          <p:cNvPr id="17" name="Gerader Verbinder 16">
            <a:extLst>
              <a:ext uri="{FF2B5EF4-FFF2-40B4-BE49-F238E27FC236}">
                <a16:creationId xmlns:a16="http://schemas.microsoft.com/office/drawing/2014/main" id="{97BF16C8-6691-EA44-B3B4-808AA9FA7C24}"/>
              </a:ext>
            </a:extLst>
          </p:cNvPr>
          <p:cNvCxnSpPr/>
          <p:nvPr/>
        </p:nvCxnSpPr>
        <p:spPr>
          <a:xfrm>
            <a:off x="866303" y="3169362"/>
            <a:ext cx="5044166"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18" name="Gerader Verbinder 17">
            <a:extLst>
              <a:ext uri="{FF2B5EF4-FFF2-40B4-BE49-F238E27FC236}">
                <a16:creationId xmlns:a16="http://schemas.microsoft.com/office/drawing/2014/main" id="{0AC1AEA0-FFB8-030D-6F09-D3F8558BD33F}"/>
              </a:ext>
            </a:extLst>
          </p:cNvPr>
          <p:cNvCxnSpPr/>
          <p:nvPr/>
        </p:nvCxnSpPr>
        <p:spPr>
          <a:xfrm>
            <a:off x="866303" y="6079418"/>
            <a:ext cx="5044166" cy="0"/>
          </a:xfrm>
          <a:prstGeom prst="line">
            <a:avLst/>
          </a:prstGeom>
          <a:ln w="28575"/>
        </p:spPr>
        <p:style>
          <a:lnRef idx="1">
            <a:schemeClr val="dk1"/>
          </a:lnRef>
          <a:fillRef idx="0">
            <a:schemeClr val="dk1"/>
          </a:fillRef>
          <a:effectRef idx="0">
            <a:schemeClr val="dk1"/>
          </a:effectRef>
          <a:fontRef idx="minor">
            <a:schemeClr val="tx1"/>
          </a:fontRef>
        </p:style>
      </p:cxnSp>
      <p:graphicFrame>
        <p:nvGraphicFramePr>
          <p:cNvPr id="20" name="Tabelle 19">
            <a:extLst>
              <a:ext uri="{FF2B5EF4-FFF2-40B4-BE49-F238E27FC236}">
                <a16:creationId xmlns:a16="http://schemas.microsoft.com/office/drawing/2014/main" id="{EF48D9B0-1EEA-681A-186E-FA802C159540}"/>
              </a:ext>
            </a:extLst>
          </p:cNvPr>
          <p:cNvGraphicFramePr>
            <a:graphicFrameLocks noGrp="1"/>
          </p:cNvGraphicFramePr>
          <p:nvPr>
            <p:extLst>
              <p:ext uri="{D42A27DB-BD31-4B8C-83A1-F6EECF244321}">
                <p14:modId xmlns:p14="http://schemas.microsoft.com/office/powerpoint/2010/main" val="3840420067"/>
              </p:ext>
            </p:extLst>
          </p:nvPr>
        </p:nvGraphicFramePr>
        <p:xfrm>
          <a:off x="388011" y="6226906"/>
          <a:ext cx="6050615" cy="1968203"/>
        </p:xfrm>
        <a:graphic>
          <a:graphicData uri="http://schemas.openxmlformats.org/drawingml/2006/table">
            <a:tbl>
              <a:tblPr firstRow="1" bandRow="1">
                <a:tableStyleId>{0505E3EF-67EA-436B-97B2-0124C06EBD24}</a:tableStyleId>
              </a:tblPr>
              <a:tblGrid>
                <a:gridCol w="520788">
                  <a:extLst>
                    <a:ext uri="{9D8B030D-6E8A-4147-A177-3AD203B41FA5}">
                      <a16:colId xmlns:a16="http://schemas.microsoft.com/office/drawing/2014/main" val="4087604333"/>
                    </a:ext>
                  </a:extLst>
                </a:gridCol>
                <a:gridCol w="2929776">
                  <a:extLst>
                    <a:ext uri="{9D8B030D-6E8A-4147-A177-3AD203B41FA5}">
                      <a16:colId xmlns:a16="http://schemas.microsoft.com/office/drawing/2014/main" val="123416705"/>
                    </a:ext>
                  </a:extLst>
                </a:gridCol>
                <a:gridCol w="1066800">
                  <a:extLst>
                    <a:ext uri="{9D8B030D-6E8A-4147-A177-3AD203B41FA5}">
                      <a16:colId xmlns:a16="http://schemas.microsoft.com/office/drawing/2014/main" val="1303923273"/>
                    </a:ext>
                  </a:extLst>
                </a:gridCol>
                <a:gridCol w="1533251">
                  <a:extLst>
                    <a:ext uri="{9D8B030D-6E8A-4147-A177-3AD203B41FA5}">
                      <a16:colId xmlns:a16="http://schemas.microsoft.com/office/drawing/2014/main" val="2282525950"/>
                    </a:ext>
                  </a:extLst>
                </a:gridCol>
              </a:tblGrid>
              <a:tr h="295275">
                <a:tc gridSpan="4">
                  <a:txBody>
                    <a:bodyPr/>
                    <a:lstStyle/>
                    <a:p>
                      <a:pPr algn="ctr"/>
                      <a:r>
                        <a:rPr lang="de-DE" sz="1100" dirty="0">
                          <a:latin typeface="Roboto Mono Regular" panose="020B0604020202020204"/>
                        </a:rPr>
                        <a:t>Trainingswoche 1</a:t>
                      </a:r>
                    </a:p>
                  </a:txBody>
                  <a:tcPr marL="82953" marR="82953"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de-DE" sz="1100" dirty="0">
                        <a:latin typeface="Roboto Mono Regular" panose="020B0604020202020204"/>
                      </a:endParaRPr>
                    </a:p>
                  </a:txBody>
                  <a:tcPr marL="82953" marR="82953" marT="41476" marB="41476">
                    <a:noFill/>
                  </a:tcPr>
                </a:tc>
                <a:tc hMerge="1">
                  <a:txBody>
                    <a:bodyPr/>
                    <a:lstStyle/>
                    <a:p>
                      <a:endParaRPr lang="de-DE" sz="1100" dirty="0">
                        <a:latin typeface="Roboto Mono Regular" panose="020B0604020202020204"/>
                      </a:endParaRPr>
                    </a:p>
                  </a:txBody>
                  <a:tcPr marL="82953" marR="82953" marT="41476" marB="41476">
                    <a:noFill/>
                  </a:tcPr>
                </a:tc>
                <a:tc hMerge="1">
                  <a:txBody>
                    <a:bodyPr/>
                    <a:lstStyle/>
                    <a:p>
                      <a:endParaRPr lang="de-DE" sz="1100" dirty="0">
                        <a:latin typeface="Roboto Mono Regular" panose="020B0604020202020204"/>
                      </a:endParaRPr>
                    </a:p>
                  </a:txBody>
                  <a:tcPr marL="82953" marR="82953" marT="41476" marB="41476">
                    <a:noFill/>
                  </a:tcPr>
                </a:tc>
                <a:extLst>
                  <a:ext uri="{0D108BD9-81ED-4DB2-BD59-A6C34878D82A}">
                    <a16:rowId xmlns:a16="http://schemas.microsoft.com/office/drawing/2014/main" val="1653863190"/>
                  </a:ext>
                </a:extLst>
              </a:tr>
              <a:tr h="293851">
                <a:tc>
                  <a:txBody>
                    <a:bodyPr/>
                    <a:lstStyle/>
                    <a:p>
                      <a:r>
                        <a:rPr lang="de-DE" sz="1100" dirty="0"/>
                        <a:t>Nr.</a:t>
                      </a:r>
                      <a:endParaRPr lang="de-DE" sz="1100" dirty="0">
                        <a:latin typeface="Roboto Mono Regular" panose="020B0604020202020204"/>
                      </a:endParaRPr>
                    </a:p>
                  </a:txBody>
                  <a:tcPr marL="82953" marR="82953"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de-DE" sz="1100" dirty="0">
                          <a:latin typeface="Roboto Mono Regular" panose="020B0604020202020204"/>
                        </a:rPr>
                        <a:t>Inhalt des Trainings</a:t>
                      </a:r>
                    </a:p>
                    <a:p>
                      <a:endParaRPr lang="de-DE" sz="1100" dirty="0">
                        <a:latin typeface="Roboto Mono Regular" panose="020B0604020202020204"/>
                      </a:endParaRPr>
                    </a:p>
                  </a:txBody>
                  <a:tcPr marL="82953" marR="82953"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de-DE" sz="1100" dirty="0">
                          <a:latin typeface="Roboto Mono Regular" panose="020B0604020202020204"/>
                        </a:rPr>
                        <a:t>Borg-Skala</a:t>
                      </a:r>
                    </a:p>
                  </a:txBody>
                  <a:tcPr marL="82953" marR="82953"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de-DE" sz="1100" dirty="0">
                          <a:latin typeface="Roboto Mono Regular" panose="020B0604020202020204"/>
                        </a:rPr>
                        <a:t>Trainingsmethode</a:t>
                      </a:r>
                    </a:p>
                  </a:txBody>
                  <a:tcPr marL="82953" marR="82953"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52256967"/>
                  </a:ext>
                </a:extLst>
              </a:tr>
              <a:tr h="247988">
                <a:tc>
                  <a:txBody>
                    <a:bodyPr/>
                    <a:lstStyle/>
                    <a:p>
                      <a:r>
                        <a:rPr lang="de-DE" sz="1100" dirty="0"/>
                        <a:t>1</a:t>
                      </a:r>
                      <a:endParaRPr lang="de-DE" sz="1100" dirty="0">
                        <a:latin typeface="Roboto Mono Regular" panose="020B0604020202020204"/>
                      </a:endParaRPr>
                    </a:p>
                  </a:txBody>
                  <a:tcPr marL="82953" marR="82953"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de-DE" sz="1100" dirty="0">
                          <a:latin typeface="Industry-Book" panose="00000500000000000000" pitchFamily="2" charset="0"/>
                        </a:rPr>
                        <a:t>40 Minuten lockerer Dauerlauf mit Gehpausen</a:t>
                      </a:r>
                    </a:p>
                  </a:txBody>
                  <a:tcPr marL="82953" marR="82953"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de-DE" sz="1100" dirty="0">
                          <a:latin typeface="Roboto Mono Regular" panose="020B0604020202020204"/>
                        </a:rPr>
                        <a:t>11-13</a:t>
                      </a:r>
                    </a:p>
                  </a:txBody>
                  <a:tcPr marL="82953" marR="82953"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de-DE" sz="1100" dirty="0">
                          <a:latin typeface="Roboto Mono Regular" panose="020B0604020202020204"/>
                        </a:rPr>
                        <a:t>Dauermethode</a:t>
                      </a:r>
                    </a:p>
                  </a:txBody>
                  <a:tcPr marL="82953" marR="82953"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8547064"/>
                  </a:ext>
                </a:extLst>
              </a:tr>
              <a:tr h="227931">
                <a:tc>
                  <a:txBody>
                    <a:bodyPr/>
                    <a:lstStyle/>
                    <a:p>
                      <a:r>
                        <a:rPr lang="de-DE" sz="1100" dirty="0"/>
                        <a:t>2</a:t>
                      </a:r>
                      <a:endParaRPr lang="de-DE" sz="1100" dirty="0">
                        <a:latin typeface="Roboto Mono Regular" panose="020B0604020202020204"/>
                      </a:endParaRPr>
                    </a:p>
                  </a:txBody>
                  <a:tcPr marL="82953" marR="82953"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de-DE" sz="1100" dirty="0">
                          <a:latin typeface="Roboto Mono Regular" panose="020B0604020202020204"/>
                        </a:rPr>
                        <a:t>4x 5 Minuten zügiges Laufen</a:t>
                      </a:r>
                    </a:p>
                    <a:p>
                      <a:endParaRPr lang="de-DE" sz="1100" dirty="0">
                        <a:latin typeface="Roboto Mono Regular" panose="020B0604020202020204"/>
                      </a:endParaRPr>
                    </a:p>
                  </a:txBody>
                  <a:tcPr marL="82953" marR="82953"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de-DE" sz="1100" dirty="0">
                          <a:latin typeface="Roboto Mono Regular" panose="020B0604020202020204"/>
                        </a:rPr>
                        <a:t>12-15</a:t>
                      </a:r>
                    </a:p>
                  </a:txBody>
                  <a:tcPr marL="82953" marR="82953"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de-DE" sz="1100" dirty="0">
                          <a:latin typeface="Roboto Mono Regular" panose="020B0604020202020204"/>
                        </a:rPr>
                        <a:t>Extensive Intervallmethode</a:t>
                      </a:r>
                    </a:p>
                  </a:txBody>
                  <a:tcPr marL="82953" marR="82953"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21463429"/>
                  </a:ext>
                </a:extLst>
              </a:tr>
              <a:tr h="292316">
                <a:tc>
                  <a:txBody>
                    <a:bodyPr/>
                    <a:lstStyle/>
                    <a:p>
                      <a:r>
                        <a:rPr lang="de-DE" sz="1100" dirty="0"/>
                        <a:t>3</a:t>
                      </a:r>
                      <a:endParaRPr lang="de-DE" sz="1100" dirty="0">
                        <a:latin typeface="Roboto Mono Regular" panose="020B0604020202020204"/>
                      </a:endParaRPr>
                    </a:p>
                  </a:txBody>
                  <a:tcPr marL="82953" marR="82953"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de-DE" sz="1100" dirty="0">
                          <a:latin typeface="Industry-Book" panose="00000500000000000000" pitchFamily="2" charset="0"/>
                        </a:rPr>
                        <a:t>10x 200m Sprints (2-3 Min Pause zwischen den Sprints)</a:t>
                      </a:r>
                      <a:r>
                        <a:rPr lang="de-DE" sz="1100" dirty="0">
                          <a:latin typeface="Roboto Mono Regular" panose="020B0604020202020204"/>
                        </a:rPr>
                        <a:t> </a:t>
                      </a:r>
                      <a:endParaRPr lang="de-DE" sz="1100" dirty="0">
                        <a:latin typeface="Industry-Book" panose="00000500000000000000" pitchFamily="2" charset="0"/>
                      </a:endParaRPr>
                    </a:p>
                  </a:txBody>
                  <a:tcPr marL="82953" marR="82953"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de-DE" sz="1100" dirty="0">
                          <a:latin typeface="Roboto Mono Regular" panose="020B0604020202020204"/>
                        </a:rPr>
                        <a:t>15-17</a:t>
                      </a:r>
                    </a:p>
                  </a:txBody>
                  <a:tcPr marL="82953" marR="82953"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de-DE" sz="1100" dirty="0">
                          <a:latin typeface="Roboto Mono Regular" panose="020B0604020202020204"/>
                        </a:rPr>
                        <a:t>Intensive Intervallmethode</a:t>
                      </a:r>
                    </a:p>
                  </a:txBody>
                  <a:tcPr marL="82953" marR="82953"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20264715"/>
                  </a:ext>
                </a:extLst>
              </a:tr>
            </a:tbl>
          </a:graphicData>
        </a:graphic>
      </p:graphicFrame>
      <p:sp>
        <p:nvSpPr>
          <p:cNvPr id="3" name="Textfeld 2">
            <a:extLst>
              <a:ext uri="{FF2B5EF4-FFF2-40B4-BE49-F238E27FC236}">
                <a16:creationId xmlns:a16="http://schemas.microsoft.com/office/drawing/2014/main" id="{4896E0A8-EABE-118F-52F3-AF770D2BD06B}"/>
              </a:ext>
            </a:extLst>
          </p:cNvPr>
          <p:cNvSpPr txBox="1"/>
          <p:nvPr/>
        </p:nvSpPr>
        <p:spPr>
          <a:xfrm>
            <a:off x="2209801" y="8384008"/>
            <a:ext cx="4230794" cy="706604"/>
          </a:xfrm>
          <a:prstGeom prst="rect">
            <a:avLst/>
          </a:prstGeom>
          <a:noFill/>
          <a:ln>
            <a:solidFill>
              <a:schemeClr val="tx1"/>
            </a:solidFill>
          </a:ln>
        </p:spPr>
        <p:txBody>
          <a:bodyPr wrap="square" rtlCol="0">
            <a:spAutoFit/>
          </a:bodyPr>
          <a:lstStyle/>
          <a:p>
            <a:r>
              <a:rPr lang="de-DE" sz="998" b="1" dirty="0">
                <a:latin typeface="Industry-Book" panose="00000500000000000000" pitchFamily="2" charset="0"/>
              </a:rPr>
              <a:t>Tipp: </a:t>
            </a:r>
          </a:p>
          <a:p>
            <a:r>
              <a:rPr lang="de-DE" sz="998" dirty="0" err="1">
                <a:latin typeface="Industry-Book" panose="00000500000000000000" pitchFamily="2" charset="0"/>
              </a:rPr>
              <a:t>Zeiche</a:t>
            </a:r>
            <a:r>
              <a:rPr lang="de-DE" sz="998" dirty="0">
                <a:latin typeface="Industry-Book" panose="00000500000000000000" pitchFamily="2" charset="0"/>
              </a:rPr>
              <a:t> deine Läufe mit einer Fitnessuhr oder deinem Smartphone auf. Im jeweiligen Store gibt es eine Menge guter „Lauf-Apps“ (Beispiele: „Adidas </a:t>
            </a:r>
            <a:r>
              <a:rPr lang="de-DE" sz="998" dirty="0" err="1">
                <a:latin typeface="Industry-Book" panose="00000500000000000000" pitchFamily="2" charset="0"/>
              </a:rPr>
              <a:t>running</a:t>
            </a:r>
            <a:r>
              <a:rPr lang="de-DE" sz="998" dirty="0">
                <a:latin typeface="Industry-Book" panose="00000500000000000000" pitchFamily="2" charset="0"/>
              </a:rPr>
              <a:t>“, „</a:t>
            </a:r>
            <a:r>
              <a:rPr lang="de-DE" sz="998" dirty="0" err="1">
                <a:latin typeface="Industry-Book" panose="00000500000000000000" pitchFamily="2" charset="0"/>
              </a:rPr>
              <a:t>Runkeeper</a:t>
            </a:r>
            <a:r>
              <a:rPr lang="de-DE" sz="998" dirty="0">
                <a:latin typeface="Industry-Book" panose="00000500000000000000" pitchFamily="2" charset="0"/>
              </a:rPr>
              <a:t>“, „</a:t>
            </a:r>
            <a:r>
              <a:rPr lang="de-DE" sz="998" dirty="0" err="1">
                <a:latin typeface="Industry-Book" panose="00000500000000000000" pitchFamily="2" charset="0"/>
              </a:rPr>
              <a:t>Pumatrac</a:t>
            </a:r>
            <a:r>
              <a:rPr lang="de-DE" sz="998" dirty="0">
                <a:latin typeface="Industry-Book" panose="00000500000000000000" pitchFamily="2" charset="0"/>
              </a:rPr>
              <a:t>“, ….</a:t>
            </a:r>
          </a:p>
        </p:txBody>
      </p:sp>
      <p:sp>
        <p:nvSpPr>
          <p:cNvPr id="4" name="Textfeld 3">
            <a:extLst>
              <a:ext uri="{FF2B5EF4-FFF2-40B4-BE49-F238E27FC236}">
                <a16:creationId xmlns:a16="http://schemas.microsoft.com/office/drawing/2014/main" id="{1B98AD3D-74EF-061A-97E2-5007AEBC9EA9}"/>
              </a:ext>
            </a:extLst>
          </p:cNvPr>
          <p:cNvSpPr txBox="1"/>
          <p:nvPr/>
        </p:nvSpPr>
        <p:spPr>
          <a:xfrm>
            <a:off x="2828697" y="9525017"/>
            <a:ext cx="1119378" cy="245901"/>
          </a:xfrm>
          <a:prstGeom prst="rect">
            <a:avLst/>
          </a:prstGeom>
          <a:noFill/>
          <a:ln>
            <a:noFill/>
          </a:ln>
        </p:spPr>
        <p:txBody>
          <a:bodyPr wrap="square" rtlCol="0">
            <a:spAutoFit/>
          </a:bodyPr>
          <a:lstStyle/>
          <a:p>
            <a:r>
              <a:rPr lang="de-DE" sz="998" dirty="0">
                <a:latin typeface="Industry-Book" panose="00000500000000000000" pitchFamily="2" charset="0"/>
              </a:rPr>
              <a:t>©lessonprep.de</a:t>
            </a:r>
          </a:p>
        </p:txBody>
      </p:sp>
      <p:cxnSp>
        <p:nvCxnSpPr>
          <p:cNvPr id="8" name="Gerader Verbinder 7">
            <a:extLst>
              <a:ext uri="{FF2B5EF4-FFF2-40B4-BE49-F238E27FC236}">
                <a16:creationId xmlns:a16="http://schemas.microsoft.com/office/drawing/2014/main" id="{83CE0D0E-38DD-75D9-CA9D-C2DB6DB88DE5}"/>
              </a:ext>
            </a:extLst>
          </p:cNvPr>
          <p:cNvCxnSpPr/>
          <p:nvPr/>
        </p:nvCxnSpPr>
        <p:spPr>
          <a:xfrm>
            <a:off x="758872" y="9525017"/>
            <a:ext cx="5044166" cy="0"/>
          </a:xfrm>
          <a:prstGeom prst="line">
            <a:avLst/>
          </a:prstGeom>
          <a:ln w="28575"/>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3065273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8CF2E7B-6320-B0F1-B06C-270343F04C13}"/>
              </a:ext>
            </a:extLst>
          </p:cNvPr>
          <p:cNvSpPr>
            <a:spLocks noGrp="1"/>
          </p:cNvSpPr>
          <p:nvPr>
            <p:ph type="ctrTitle"/>
          </p:nvPr>
        </p:nvSpPr>
        <p:spPr>
          <a:xfrm>
            <a:off x="0" y="0"/>
            <a:ext cx="6858000" cy="1399990"/>
          </a:xfrm>
        </p:spPr>
        <p:txBody>
          <a:bodyPr/>
          <a:lstStyle/>
          <a:p>
            <a:r>
              <a:rPr lang="de-DE" dirty="0">
                <a:latin typeface="Industry-BoldItalic" panose="00000800000000000000" pitchFamily="2" charset="0"/>
              </a:rPr>
              <a:t>Ausdauer</a:t>
            </a:r>
            <a:br>
              <a:rPr lang="de-DE" dirty="0">
                <a:latin typeface="Industry-BoldItalic" panose="00000800000000000000" pitchFamily="2" charset="0"/>
              </a:rPr>
            </a:br>
            <a:r>
              <a:rPr lang="de-DE" dirty="0">
                <a:latin typeface="Industry-BoldItalic" panose="00000800000000000000" pitchFamily="2" charset="0"/>
              </a:rPr>
              <a:t>Trainingsplan</a:t>
            </a:r>
          </a:p>
        </p:txBody>
      </p:sp>
      <p:pic>
        <p:nvPicPr>
          <p:cNvPr id="5" name="Grafik 4" descr="Ein Bild, das Logo, Grafiken, Schrift, Symbol enthält.&#10;&#10;Automatisch generierte Beschreibung">
            <a:extLst>
              <a:ext uri="{FF2B5EF4-FFF2-40B4-BE49-F238E27FC236}">
                <a16:creationId xmlns:a16="http://schemas.microsoft.com/office/drawing/2014/main" id="{BA7FE6A7-2EF8-60C9-F148-5A0C566DB66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4779" y="456329"/>
            <a:ext cx="1099751" cy="487331"/>
          </a:xfrm>
          <a:prstGeom prst="rect">
            <a:avLst/>
          </a:prstGeom>
        </p:spPr>
      </p:pic>
      <p:sp>
        <p:nvSpPr>
          <p:cNvPr id="6" name="Textfeld 5">
            <a:extLst>
              <a:ext uri="{FF2B5EF4-FFF2-40B4-BE49-F238E27FC236}">
                <a16:creationId xmlns:a16="http://schemas.microsoft.com/office/drawing/2014/main" id="{EE806BBE-CF1E-8816-F621-F97DA6AFBBDB}"/>
              </a:ext>
            </a:extLst>
          </p:cNvPr>
          <p:cNvSpPr txBox="1"/>
          <p:nvPr/>
        </p:nvSpPr>
        <p:spPr>
          <a:xfrm>
            <a:off x="495163" y="1449736"/>
            <a:ext cx="700833" cy="259943"/>
          </a:xfrm>
          <a:prstGeom prst="rect">
            <a:avLst/>
          </a:prstGeom>
          <a:noFill/>
        </p:spPr>
        <p:txBody>
          <a:bodyPr wrap="none" rtlCol="0">
            <a:spAutoFit/>
          </a:bodyPr>
          <a:lstStyle/>
          <a:p>
            <a:r>
              <a:rPr lang="de-DE" sz="1089" dirty="0">
                <a:latin typeface="Industry-Book" panose="00000500000000000000" pitchFamily="2" charset="0"/>
              </a:rPr>
              <a:t>Namen: </a:t>
            </a:r>
          </a:p>
        </p:txBody>
      </p:sp>
      <p:cxnSp>
        <p:nvCxnSpPr>
          <p:cNvPr id="9" name="Gerader Verbinder 8">
            <a:extLst>
              <a:ext uri="{FF2B5EF4-FFF2-40B4-BE49-F238E27FC236}">
                <a16:creationId xmlns:a16="http://schemas.microsoft.com/office/drawing/2014/main" id="{E1189E13-2B1C-7EA8-5373-0D67B56E769B}"/>
              </a:ext>
            </a:extLst>
          </p:cNvPr>
          <p:cNvCxnSpPr/>
          <p:nvPr/>
        </p:nvCxnSpPr>
        <p:spPr>
          <a:xfrm>
            <a:off x="1195996" y="1709679"/>
            <a:ext cx="5044166" cy="0"/>
          </a:xfrm>
          <a:prstGeom prst="line">
            <a:avLst/>
          </a:prstGeom>
        </p:spPr>
        <p:style>
          <a:lnRef idx="1">
            <a:schemeClr val="dk1"/>
          </a:lnRef>
          <a:fillRef idx="0">
            <a:schemeClr val="dk1"/>
          </a:fillRef>
          <a:effectRef idx="0">
            <a:schemeClr val="dk1"/>
          </a:effectRef>
          <a:fontRef idx="minor">
            <a:schemeClr val="tx1"/>
          </a:fontRef>
        </p:style>
      </p:cxnSp>
      <p:sp>
        <p:nvSpPr>
          <p:cNvPr id="12" name="Titel 1">
            <a:extLst>
              <a:ext uri="{FF2B5EF4-FFF2-40B4-BE49-F238E27FC236}">
                <a16:creationId xmlns:a16="http://schemas.microsoft.com/office/drawing/2014/main" id="{E6F8FAB4-CD58-D802-91EA-40E765C1A749}"/>
              </a:ext>
            </a:extLst>
          </p:cNvPr>
          <p:cNvSpPr txBox="1">
            <a:spLocks/>
          </p:cNvSpPr>
          <p:nvPr/>
        </p:nvSpPr>
        <p:spPr>
          <a:xfrm>
            <a:off x="0" y="1880482"/>
            <a:ext cx="6858000" cy="277771"/>
          </a:xfrm>
          <a:prstGeom prst="rect">
            <a:avLst/>
          </a:prstGeom>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r>
              <a:rPr lang="de-DE" sz="1500" dirty="0">
                <a:latin typeface="Industry-BoldItalic" panose="00000800000000000000" pitchFamily="2" charset="0"/>
              </a:rPr>
              <a:t>Unser Trainingsplan:</a:t>
            </a:r>
          </a:p>
        </p:txBody>
      </p:sp>
      <p:cxnSp>
        <p:nvCxnSpPr>
          <p:cNvPr id="18" name="Gerader Verbinder 17">
            <a:extLst>
              <a:ext uri="{FF2B5EF4-FFF2-40B4-BE49-F238E27FC236}">
                <a16:creationId xmlns:a16="http://schemas.microsoft.com/office/drawing/2014/main" id="{0AC1AEA0-FFB8-030D-6F09-D3F8558BD33F}"/>
              </a:ext>
            </a:extLst>
          </p:cNvPr>
          <p:cNvCxnSpPr/>
          <p:nvPr/>
        </p:nvCxnSpPr>
        <p:spPr>
          <a:xfrm>
            <a:off x="906917" y="2174840"/>
            <a:ext cx="5044166" cy="0"/>
          </a:xfrm>
          <a:prstGeom prst="line">
            <a:avLst/>
          </a:prstGeom>
          <a:ln w="28575"/>
        </p:spPr>
        <p:style>
          <a:lnRef idx="1">
            <a:schemeClr val="dk1"/>
          </a:lnRef>
          <a:fillRef idx="0">
            <a:schemeClr val="dk1"/>
          </a:fillRef>
          <a:effectRef idx="0">
            <a:schemeClr val="dk1"/>
          </a:effectRef>
          <a:fontRef idx="minor">
            <a:schemeClr val="tx1"/>
          </a:fontRef>
        </p:style>
      </p:cxnSp>
      <p:graphicFrame>
        <p:nvGraphicFramePr>
          <p:cNvPr id="20" name="Tabelle 19">
            <a:extLst>
              <a:ext uri="{FF2B5EF4-FFF2-40B4-BE49-F238E27FC236}">
                <a16:creationId xmlns:a16="http://schemas.microsoft.com/office/drawing/2014/main" id="{EF48D9B0-1EEA-681A-186E-FA802C159540}"/>
              </a:ext>
            </a:extLst>
          </p:cNvPr>
          <p:cNvGraphicFramePr>
            <a:graphicFrameLocks noGrp="1"/>
          </p:cNvGraphicFramePr>
          <p:nvPr>
            <p:extLst>
              <p:ext uri="{D42A27DB-BD31-4B8C-83A1-F6EECF244321}">
                <p14:modId xmlns:p14="http://schemas.microsoft.com/office/powerpoint/2010/main" val="4005703721"/>
              </p:ext>
            </p:extLst>
          </p:nvPr>
        </p:nvGraphicFramePr>
        <p:xfrm>
          <a:off x="428625" y="2322328"/>
          <a:ext cx="6050615" cy="2346742"/>
        </p:xfrm>
        <a:graphic>
          <a:graphicData uri="http://schemas.openxmlformats.org/drawingml/2006/table">
            <a:tbl>
              <a:tblPr firstRow="1" bandRow="1">
                <a:tableStyleId>{0505E3EF-67EA-436B-97B2-0124C06EBD24}</a:tableStyleId>
              </a:tblPr>
              <a:tblGrid>
                <a:gridCol w="520788">
                  <a:extLst>
                    <a:ext uri="{9D8B030D-6E8A-4147-A177-3AD203B41FA5}">
                      <a16:colId xmlns:a16="http://schemas.microsoft.com/office/drawing/2014/main" val="4087604333"/>
                    </a:ext>
                  </a:extLst>
                </a:gridCol>
                <a:gridCol w="2502382">
                  <a:extLst>
                    <a:ext uri="{9D8B030D-6E8A-4147-A177-3AD203B41FA5}">
                      <a16:colId xmlns:a16="http://schemas.microsoft.com/office/drawing/2014/main" val="123416705"/>
                    </a:ext>
                  </a:extLst>
                </a:gridCol>
                <a:gridCol w="1246270">
                  <a:extLst>
                    <a:ext uri="{9D8B030D-6E8A-4147-A177-3AD203B41FA5}">
                      <a16:colId xmlns:a16="http://schemas.microsoft.com/office/drawing/2014/main" val="1303923273"/>
                    </a:ext>
                  </a:extLst>
                </a:gridCol>
                <a:gridCol w="1781175">
                  <a:extLst>
                    <a:ext uri="{9D8B030D-6E8A-4147-A177-3AD203B41FA5}">
                      <a16:colId xmlns:a16="http://schemas.microsoft.com/office/drawing/2014/main" val="2282525950"/>
                    </a:ext>
                  </a:extLst>
                </a:gridCol>
              </a:tblGrid>
              <a:tr h="295275">
                <a:tc gridSpan="4">
                  <a:txBody>
                    <a:bodyPr/>
                    <a:lstStyle/>
                    <a:p>
                      <a:pPr algn="ctr"/>
                      <a:r>
                        <a:rPr lang="de-DE" sz="1100" dirty="0">
                          <a:latin typeface="Industry-Book" panose="00000500000000000000" pitchFamily="2" charset="0"/>
                        </a:rPr>
                        <a:t>Trainingswoche 1</a:t>
                      </a:r>
                    </a:p>
                  </a:txBody>
                  <a:tcPr marL="82953" marR="82953"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de-DE" sz="1100" dirty="0">
                        <a:latin typeface="Roboto Mono Regular" panose="020B0604020202020204"/>
                      </a:endParaRPr>
                    </a:p>
                  </a:txBody>
                  <a:tcPr marL="82953" marR="82953" marT="41476" marB="41476">
                    <a:noFill/>
                  </a:tcPr>
                </a:tc>
                <a:tc hMerge="1">
                  <a:txBody>
                    <a:bodyPr/>
                    <a:lstStyle/>
                    <a:p>
                      <a:endParaRPr lang="de-DE" sz="1100" dirty="0">
                        <a:latin typeface="Roboto Mono Regular" panose="020B0604020202020204"/>
                      </a:endParaRPr>
                    </a:p>
                  </a:txBody>
                  <a:tcPr marL="82953" marR="82953" marT="41476" marB="41476">
                    <a:noFill/>
                  </a:tcPr>
                </a:tc>
                <a:tc hMerge="1">
                  <a:txBody>
                    <a:bodyPr/>
                    <a:lstStyle/>
                    <a:p>
                      <a:endParaRPr lang="de-DE" sz="1100" dirty="0">
                        <a:latin typeface="Roboto Mono Regular" panose="020B0604020202020204"/>
                      </a:endParaRPr>
                    </a:p>
                  </a:txBody>
                  <a:tcPr marL="82953" marR="82953" marT="41476" marB="41476">
                    <a:noFill/>
                  </a:tcPr>
                </a:tc>
                <a:extLst>
                  <a:ext uri="{0D108BD9-81ED-4DB2-BD59-A6C34878D82A}">
                    <a16:rowId xmlns:a16="http://schemas.microsoft.com/office/drawing/2014/main" val="1653863190"/>
                  </a:ext>
                </a:extLst>
              </a:tr>
              <a:tr h="293851">
                <a:tc>
                  <a:txBody>
                    <a:bodyPr/>
                    <a:lstStyle/>
                    <a:p>
                      <a:r>
                        <a:rPr lang="de-DE" sz="1100" dirty="0">
                          <a:latin typeface="Industry-Book" panose="00000500000000000000" pitchFamily="2" charset="0"/>
                        </a:rPr>
                        <a:t>Nr.</a:t>
                      </a:r>
                    </a:p>
                  </a:txBody>
                  <a:tcPr marL="82953" marR="82953"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de-DE" sz="1100" dirty="0">
                          <a:latin typeface="Industry-Book" panose="00000500000000000000" pitchFamily="2" charset="0"/>
                        </a:rPr>
                        <a:t>Inhalt des Trainings</a:t>
                      </a:r>
                    </a:p>
                  </a:txBody>
                  <a:tcPr marL="82953" marR="82953"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de-DE" sz="1100" dirty="0">
                          <a:latin typeface="Industry-Book" panose="00000500000000000000" pitchFamily="2" charset="0"/>
                        </a:rPr>
                        <a:t>Borg-Skala</a:t>
                      </a:r>
                    </a:p>
                  </a:txBody>
                  <a:tcPr marL="82953" marR="82953"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de-DE" sz="1100" dirty="0">
                          <a:latin typeface="Industry-Book" panose="00000500000000000000" pitchFamily="2" charset="0"/>
                        </a:rPr>
                        <a:t>Trainingsmethode</a:t>
                      </a:r>
                    </a:p>
                  </a:txBody>
                  <a:tcPr marL="82953" marR="82953"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52256967"/>
                  </a:ext>
                </a:extLst>
              </a:tr>
              <a:tr h="247988">
                <a:tc>
                  <a:txBody>
                    <a:bodyPr/>
                    <a:lstStyle/>
                    <a:p>
                      <a:r>
                        <a:rPr lang="de-DE" sz="1100" dirty="0"/>
                        <a:t>1</a:t>
                      </a:r>
                      <a:endParaRPr lang="de-DE" sz="1100" dirty="0">
                        <a:latin typeface="Roboto Mono Regular" panose="020B0604020202020204"/>
                      </a:endParaRPr>
                    </a:p>
                  </a:txBody>
                  <a:tcPr marL="82953" marR="82953"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de-DE" sz="1100" dirty="0">
                        <a:latin typeface="Industry-Book" panose="00000500000000000000" pitchFamily="2" charset="0"/>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lang="de-DE" sz="1100" dirty="0">
                        <a:latin typeface="Industry-Book" panose="00000500000000000000" pitchFamily="2" charset="0"/>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lang="de-DE" sz="1100" dirty="0">
                        <a:latin typeface="Industry-Book" panose="00000500000000000000" pitchFamily="2" charset="0"/>
                      </a:endParaRPr>
                    </a:p>
                  </a:txBody>
                  <a:tcPr marL="82953" marR="82953"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de-DE" sz="1100" dirty="0">
                        <a:latin typeface="Roboto Mono Regular" panose="020B0604020202020204"/>
                      </a:endParaRPr>
                    </a:p>
                  </a:txBody>
                  <a:tcPr marL="82953" marR="82953"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de-DE" sz="1100" dirty="0">
                        <a:latin typeface="Roboto Mono Regular" panose="020B0604020202020204"/>
                      </a:endParaRPr>
                    </a:p>
                  </a:txBody>
                  <a:tcPr marL="82953" marR="82953"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8547064"/>
                  </a:ext>
                </a:extLst>
              </a:tr>
              <a:tr h="227931">
                <a:tc>
                  <a:txBody>
                    <a:bodyPr/>
                    <a:lstStyle/>
                    <a:p>
                      <a:r>
                        <a:rPr lang="de-DE" sz="1100" dirty="0"/>
                        <a:t>2</a:t>
                      </a:r>
                      <a:endParaRPr lang="de-DE" sz="1100" dirty="0">
                        <a:latin typeface="Roboto Mono Regular" panose="020B0604020202020204"/>
                      </a:endParaRPr>
                    </a:p>
                  </a:txBody>
                  <a:tcPr marL="82953" marR="82953"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de-DE" sz="1100" dirty="0">
                        <a:latin typeface="Roboto Mono Regular" panose="020B0604020202020204"/>
                      </a:endParaRPr>
                    </a:p>
                    <a:p>
                      <a:endParaRPr lang="de-DE" sz="1100" dirty="0">
                        <a:latin typeface="Roboto Mono Regular" panose="020B0604020202020204"/>
                      </a:endParaRPr>
                    </a:p>
                    <a:p>
                      <a:endParaRPr lang="de-DE" sz="1100" dirty="0">
                        <a:latin typeface="Roboto Mono Regular" panose="020B0604020202020204"/>
                      </a:endParaRPr>
                    </a:p>
                  </a:txBody>
                  <a:tcPr marL="82953" marR="82953"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de-DE" sz="1100" dirty="0">
                        <a:latin typeface="Roboto Mono Regular" panose="020B0604020202020204"/>
                      </a:endParaRPr>
                    </a:p>
                  </a:txBody>
                  <a:tcPr marL="82953" marR="82953"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de-DE" sz="1100" dirty="0">
                        <a:latin typeface="Roboto Mono Regular" panose="020B0604020202020204"/>
                      </a:endParaRPr>
                    </a:p>
                  </a:txBody>
                  <a:tcPr marL="82953" marR="82953"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21463429"/>
                  </a:ext>
                </a:extLst>
              </a:tr>
              <a:tr h="292316">
                <a:tc>
                  <a:txBody>
                    <a:bodyPr/>
                    <a:lstStyle/>
                    <a:p>
                      <a:r>
                        <a:rPr lang="de-DE" sz="1100" dirty="0"/>
                        <a:t>3</a:t>
                      </a:r>
                      <a:endParaRPr lang="de-DE" sz="1100" dirty="0">
                        <a:latin typeface="Roboto Mono Regular" panose="020B0604020202020204"/>
                      </a:endParaRPr>
                    </a:p>
                  </a:txBody>
                  <a:tcPr marL="82953" marR="82953"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de-DE" sz="1100" dirty="0">
                        <a:latin typeface="Industry-Book" panose="00000500000000000000" pitchFamily="2" charset="0"/>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lang="de-DE" sz="1100" dirty="0">
                        <a:latin typeface="Industry-Book" panose="00000500000000000000" pitchFamily="2" charset="0"/>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lang="de-DE" sz="1100" dirty="0">
                        <a:latin typeface="Industry-Book" panose="00000500000000000000" pitchFamily="2" charset="0"/>
                      </a:endParaRPr>
                    </a:p>
                  </a:txBody>
                  <a:tcPr marL="82953" marR="82953"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de-DE" sz="1100" dirty="0">
                        <a:latin typeface="Roboto Mono Regular" panose="020B0604020202020204"/>
                      </a:endParaRPr>
                    </a:p>
                  </a:txBody>
                  <a:tcPr marL="82953" marR="82953"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de-DE" sz="1100" dirty="0">
                        <a:latin typeface="Roboto Mono Regular" panose="020B0604020202020204"/>
                      </a:endParaRPr>
                    </a:p>
                  </a:txBody>
                  <a:tcPr marL="82953" marR="82953"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20264715"/>
                  </a:ext>
                </a:extLst>
              </a:tr>
            </a:tbl>
          </a:graphicData>
        </a:graphic>
      </p:graphicFrame>
      <p:sp>
        <p:nvSpPr>
          <p:cNvPr id="4" name="Textfeld 3">
            <a:extLst>
              <a:ext uri="{FF2B5EF4-FFF2-40B4-BE49-F238E27FC236}">
                <a16:creationId xmlns:a16="http://schemas.microsoft.com/office/drawing/2014/main" id="{1B98AD3D-74EF-061A-97E2-5007AEBC9EA9}"/>
              </a:ext>
            </a:extLst>
          </p:cNvPr>
          <p:cNvSpPr txBox="1"/>
          <p:nvPr/>
        </p:nvSpPr>
        <p:spPr>
          <a:xfrm>
            <a:off x="2828697" y="9525017"/>
            <a:ext cx="1119378" cy="245901"/>
          </a:xfrm>
          <a:prstGeom prst="rect">
            <a:avLst/>
          </a:prstGeom>
          <a:noFill/>
          <a:ln>
            <a:noFill/>
          </a:ln>
        </p:spPr>
        <p:txBody>
          <a:bodyPr wrap="square" rtlCol="0">
            <a:spAutoFit/>
          </a:bodyPr>
          <a:lstStyle/>
          <a:p>
            <a:r>
              <a:rPr lang="de-DE" sz="998" dirty="0">
                <a:latin typeface="Industry-Book" panose="00000500000000000000" pitchFamily="2" charset="0"/>
              </a:rPr>
              <a:t>©lessonprep.de</a:t>
            </a:r>
          </a:p>
        </p:txBody>
      </p:sp>
      <p:graphicFrame>
        <p:nvGraphicFramePr>
          <p:cNvPr id="10" name="Tabelle 9">
            <a:extLst>
              <a:ext uri="{FF2B5EF4-FFF2-40B4-BE49-F238E27FC236}">
                <a16:creationId xmlns:a16="http://schemas.microsoft.com/office/drawing/2014/main" id="{0641A5CE-8717-7BDF-305C-B9504F55BF8C}"/>
              </a:ext>
            </a:extLst>
          </p:cNvPr>
          <p:cNvGraphicFramePr>
            <a:graphicFrameLocks noGrp="1"/>
          </p:cNvGraphicFramePr>
          <p:nvPr>
            <p:extLst>
              <p:ext uri="{D42A27DB-BD31-4B8C-83A1-F6EECF244321}">
                <p14:modId xmlns:p14="http://schemas.microsoft.com/office/powerpoint/2010/main" val="2219493901"/>
              </p:ext>
            </p:extLst>
          </p:nvPr>
        </p:nvGraphicFramePr>
        <p:xfrm>
          <a:off x="428625" y="4744564"/>
          <a:ext cx="6050615" cy="2346742"/>
        </p:xfrm>
        <a:graphic>
          <a:graphicData uri="http://schemas.openxmlformats.org/drawingml/2006/table">
            <a:tbl>
              <a:tblPr firstRow="1" bandRow="1">
                <a:tableStyleId>{0505E3EF-67EA-436B-97B2-0124C06EBD24}</a:tableStyleId>
              </a:tblPr>
              <a:tblGrid>
                <a:gridCol w="520788">
                  <a:extLst>
                    <a:ext uri="{9D8B030D-6E8A-4147-A177-3AD203B41FA5}">
                      <a16:colId xmlns:a16="http://schemas.microsoft.com/office/drawing/2014/main" val="3560163684"/>
                    </a:ext>
                  </a:extLst>
                </a:gridCol>
                <a:gridCol w="2502382">
                  <a:extLst>
                    <a:ext uri="{9D8B030D-6E8A-4147-A177-3AD203B41FA5}">
                      <a16:colId xmlns:a16="http://schemas.microsoft.com/office/drawing/2014/main" val="175070955"/>
                    </a:ext>
                  </a:extLst>
                </a:gridCol>
                <a:gridCol w="1246270">
                  <a:extLst>
                    <a:ext uri="{9D8B030D-6E8A-4147-A177-3AD203B41FA5}">
                      <a16:colId xmlns:a16="http://schemas.microsoft.com/office/drawing/2014/main" val="4010012510"/>
                    </a:ext>
                  </a:extLst>
                </a:gridCol>
                <a:gridCol w="1781175">
                  <a:extLst>
                    <a:ext uri="{9D8B030D-6E8A-4147-A177-3AD203B41FA5}">
                      <a16:colId xmlns:a16="http://schemas.microsoft.com/office/drawing/2014/main" val="467684575"/>
                    </a:ext>
                  </a:extLst>
                </a:gridCol>
              </a:tblGrid>
              <a:tr h="295275">
                <a:tc gridSpan="4">
                  <a:txBody>
                    <a:bodyPr/>
                    <a:lstStyle/>
                    <a:p>
                      <a:pPr algn="ctr"/>
                      <a:r>
                        <a:rPr lang="de-DE" sz="1100" dirty="0">
                          <a:latin typeface="Industry-Book" panose="00000500000000000000" pitchFamily="2" charset="0"/>
                        </a:rPr>
                        <a:t>Trainingswoche 2</a:t>
                      </a:r>
                    </a:p>
                  </a:txBody>
                  <a:tcPr marL="82953" marR="82953"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de-DE" sz="1100" dirty="0">
                        <a:latin typeface="Roboto Mono Regular" panose="020B0604020202020204"/>
                      </a:endParaRPr>
                    </a:p>
                  </a:txBody>
                  <a:tcPr marL="82953" marR="82953" marT="41476" marB="41476">
                    <a:noFill/>
                  </a:tcPr>
                </a:tc>
                <a:tc hMerge="1">
                  <a:txBody>
                    <a:bodyPr/>
                    <a:lstStyle/>
                    <a:p>
                      <a:endParaRPr lang="de-DE" sz="1100" dirty="0">
                        <a:latin typeface="Roboto Mono Regular" panose="020B0604020202020204"/>
                      </a:endParaRPr>
                    </a:p>
                  </a:txBody>
                  <a:tcPr marL="82953" marR="82953" marT="41476" marB="41476">
                    <a:noFill/>
                  </a:tcPr>
                </a:tc>
                <a:tc hMerge="1">
                  <a:txBody>
                    <a:bodyPr/>
                    <a:lstStyle/>
                    <a:p>
                      <a:endParaRPr lang="de-DE" sz="1100" dirty="0">
                        <a:latin typeface="Roboto Mono Regular" panose="020B0604020202020204"/>
                      </a:endParaRPr>
                    </a:p>
                  </a:txBody>
                  <a:tcPr marL="82953" marR="82953" marT="41476" marB="41476">
                    <a:noFill/>
                  </a:tcPr>
                </a:tc>
                <a:extLst>
                  <a:ext uri="{0D108BD9-81ED-4DB2-BD59-A6C34878D82A}">
                    <a16:rowId xmlns:a16="http://schemas.microsoft.com/office/drawing/2014/main" val="3856846932"/>
                  </a:ext>
                </a:extLst>
              </a:tr>
              <a:tr h="293851">
                <a:tc>
                  <a:txBody>
                    <a:bodyPr/>
                    <a:lstStyle/>
                    <a:p>
                      <a:r>
                        <a:rPr lang="de-DE" sz="1100" dirty="0">
                          <a:latin typeface="Industry-Book" panose="00000500000000000000" pitchFamily="2" charset="0"/>
                        </a:rPr>
                        <a:t>Nr.</a:t>
                      </a:r>
                    </a:p>
                  </a:txBody>
                  <a:tcPr marL="82953" marR="82953"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de-DE" sz="1100" dirty="0">
                          <a:latin typeface="Industry-Book" panose="00000500000000000000" pitchFamily="2" charset="0"/>
                        </a:rPr>
                        <a:t>Inhalt des Trainings</a:t>
                      </a:r>
                    </a:p>
                  </a:txBody>
                  <a:tcPr marL="82953" marR="82953"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de-DE" sz="1100" dirty="0">
                          <a:latin typeface="Industry-Book" panose="00000500000000000000" pitchFamily="2" charset="0"/>
                        </a:rPr>
                        <a:t>Borg-Skala</a:t>
                      </a:r>
                    </a:p>
                  </a:txBody>
                  <a:tcPr marL="82953" marR="82953"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de-DE" sz="1100" dirty="0">
                          <a:latin typeface="Industry-Book" panose="00000500000000000000" pitchFamily="2" charset="0"/>
                        </a:rPr>
                        <a:t>Trainingsmethode</a:t>
                      </a:r>
                    </a:p>
                  </a:txBody>
                  <a:tcPr marL="82953" marR="82953"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35899365"/>
                  </a:ext>
                </a:extLst>
              </a:tr>
              <a:tr h="247988">
                <a:tc>
                  <a:txBody>
                    <a:bodyPr/>
                    <a:lstStyle/>
                    <a:p>
                      <a:endParaRPr lang="de-DE"/>
                    </a:p>
                  </a:txBody>
                  <a:tcPr marL="82953" marR="82953"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de-DE" sz="1100" dirty="0">
                        <a:latin typeface="Industry-Book" panose="00000500000000000000" pitchFamily="2" charset="0"/>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lang="de-DE" sz="1100" dirty="0">
                        <a:latin typeface="Industry-Book" panose="00000500000000000000" pitchFamily="2" charset="0"/>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lang="de-DE" sz="1100" dirty="0">
                        <a:latin typeface="Industry-Book" panose="00000500000000000000" pitchFamily="2" charset="0"/>
                      </a:endParaRPr>
                    </a:p>
                  </a:txBody>
                  <a:tcPr marL="82953" marR="82953"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de-DE" sz="1100" dirty="0">
                        <a:latin typeface="Roboto Mono Regular" panose="020B0604020202020204"/>
                      </a:endParaRPr>
                    </a:p>
                  </a:txBody>
                  <a:tcPr marL="82953" marR="82953"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de-DE" sz="1100" dirty="0">
                        <a:latin typeface="Roboto Mono Regular" panose="020B0604020202020204"/>
                      </a:endParaRPr>
                    </a:p>
                  </a:txBody>
                  <a:tcPr marL="82953" marR="82953"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68823644"/>
                  </a:ext>
                </a:extLst>
              </a:tr>
              <a:tr h="227931">
                <a:tc>
                  <a:txBody>
                    <a:bodyPr/>
                    <a:lstStyle/>
                    <a:p>
                      <a:endParaRPr lang="de-DE"/>
                    </a:p>
                  </a:txBody>
                  <a:tcPr marL="82953" marR="82953"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de-DE" sz="1100" dirty="0">
                        <a:latin typeface="Roboto Mono Regular" panose="020B0604020202020204"/>
                      </a:endParaRPr>
                    </a:p>
                    <a:p>
                      <a:endParaRPr lang="de-DE" sz="1100" dirty="0">
                        <a:latin typeface="Roboto Mono Regular" panose="020B0604020202020204"/>
                      </a:endParaRPr>
                    </a:p>
                    <a:p>
                      <a:endParaRPr lang="de-DE" sz="1100" dirty="0">
                        <a:latin typeface="Roboto Mono Regular" panose="020B0604020202020204"/>
                      </a:endParaRPr>
                    </a:p>
                  </a:txBody>
                  <a:tcPr marL="82953" marR="82953"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de-DE" sz="1100" dirty="0">
                        <a:latin typeface="Roboto Mono Regular" panose="020B0604020202020204"/>
                      </a:endParaRPr>
                    </a:p>
                  </a:txBody>
                  <a:tcPr marL="82953" marR="82953"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de-DE" sz="1100" dirty="0">
                        <a:latin typeface="Roboto Mono Regular" panose="020B0604020202020204"/>
                      </a:endParaRPr>
                    </a:p>
                  </a:txBody>
                  <a:tcPr marL="82953" marR="82953"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07061681"/>
                  </a:ext>
                </a:extLst>
              </a:tr>
              <a:tr h="292316">
                <a:tc>
                  <a:txBody>
                    <a:bodyPr/>
                    <a:lstStyle/>
                    <a:p>
                      <a:endParaRPr lang="de-DE"/>
                    </a:p>
                  </a:txBody>
                  <a:tcPr marL="82953" marR="82953"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de-DE" sz="1100" dirty="0">
                        <a:latin typeface="Industry-Book" panose="00000500000000000000" pitchFamily="2" charset="0"/>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lang="de-DE" sz="1100" dirty="0">
                        <a:latin typeface="Industry-Book" panose="00000500000000000000" pitchFamily="2" charset="0"/>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lang="de-DE" sz="1100" dirty="0">
                        <a:latin typeface="Industry-Book" panose="00000500000000000000" pitchFamily="2" charset="0"/>
                      </a:endParaRPr>
                    </a:p>
                  </a:txBody>
                  <a:tcPr marL="82953" marR="82953"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de-DE" sz="1100" dirty="0">
                        <a:latin typeface="Roboto Mono Regular" panose="020B0604020202020204"/>
                      </a:endParaRPr>
                    </a:p>
                  </a:txBody>
                  <a:tcPr marL="82953" marR="82953"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de-DE" sz="1100" dirty="0">
                        <a:latin typeface="Roboto Mono Regular" panose="020B0604020202020204"/>
                      </a:endParaRPr>
                    </a:p>
                  </a:txBody>
                  <a:tcPr marL="82953" marR="82953"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62302729"/>
                  </a:ext>
                </a:extLst>
              </a:tr>
            </a:tbl>
          </a:graphicData>
        </a:graphic>
      </p:graphicFrame>
      <p:graphicFrame>
        <p:nvGraphicFramePr>
          <p:cNvPr id="13" name="Tabelle 12">
            <a:extLst>
              <a:ext uri="{FF2B5EF4-FFF2-40B4-BE49-F238E27FC236}">
                <a16:creationId xmlns:a16="http://schemas.microsoft.com/office/drawing/2014/main" id="{D88AC7F7-0FEF-CD9C-6FB0-DA92D0BCEF59}"/>
              </a:ext>
            </a:extLst>
          </p:cNvPr>
          <p:cNvGraphicFramePr>
            <a:graphicFrameLocks noGrp="1"/>
          </p:cNvGraphicFramePr>
          <p:nvPr>
            <p:extLst>
              <p:ext uri="{D42A27DB-BD31-4B8C-83A1-F6EECF244321}">
                <p14:modId xmlns:p14="http://schemas.microsoft.com/office/powerpoint/2010/main" val="3347427637"/>
              </p:ext>
            </p:extLst>
          </p:nvPr>
        </p:nvGraphicFramePr>
        <p:xfrm>
          <a:off x="428625" y="7178275"/>
          <a:ext cx="6050615" cy="2346742"/>
        </p:xfrm>
        <a:graphic>
          <a:graphicData uri="http://schemas.openxmlformats.org/drawingml/2006/table">
            <a:tbl>
              <a:tblPr firstRow="1" bandRow="1">
                <a:tableStyleId>{0505E3EF-67EA-436B-97B2-0124C06EBD24}</a:tableStyleId>
              </a:tblPr>
              <a:tblGrid>
                <a:gridCol w="520788">
                  <a:extLst>
                    <a:ext uri="{9D8B030D-6E8A-4147-A177-3AD203B41FA5}">
                      <a16:colId xmlns:a16="http://schemas.microsoft.com/office/drawing/2014/main" val="3560163684"/>
                    </a:ext>
                  </a:extLst>
                </a:gridCol>
                <a:gridCol w="2502382">
                  <a:extLst>
                    <a:ext uri="{9D8B030D-6E8A-4147-A177-3AD203B41FA5}">
                      <a16:colId xmlns:a16="http://schemas.microsoft.com/office/drawing/2014/main" val="175070955"/>
                    </a:ext>
                  </a:extLst>
                </a:gridCol>
                <a:gridCol w="1246270">
                  <a:extLst>
                    <a:ext uri="{9D8B030D-6E8A-4147-A177-3AD203B41FA5}">
                      <a16:colId xmlns:a16="http://schemas.microsoft.com/office/drawing/2014/main" val="4010012510"/>
                    </a:ext>
                  </a:extLst>
                </a:gridCol>
                <a:gridCol w="1781175">
                  <a:extLst>
                    <a:ext uri="{9D8B030D-6E8A-4147-A177-3AD203B41FA5}">
                      <a16:colId xmlns:a16="http://schemas.microsoft.com/office/drawing/2014/main" val="467684575"/>
                    </a:ext>
                  </a:extLst>
                </a:gridCol>
              </a:tblGrid>
              <a:tr h="295275">
                <a:tc gridSpan="4">
                  <a:txBody>
                    <a:bodyPr/>
                    <a:lstStyle/>
                    <a:p>
                      <a:pPr algn="ctr"/>
                      <a:r>
                        <a:rPr lang="de-DE" sz="1100" dirty="0">
                          <a:latin typeface="Industry-Book" panose="00000500000000000000" pitchFamily="2" charset="0"/>
                        </a:rPr>
                        <a:t>Trainingswoche 3</a:t>
                      </a:r>
                    </a:p>
                  </a:txBody>
                  <a:tcPr marL="82953" marR="82953"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de-DE" sz="1100" dirty="0">
                        <a:latin typeface="Roboto Mono Regular" panose="020B0604020202020204"/>
                      </a:endParaRPr>
                    </a:p>
                  </a:txBody>
                  <a:tcPr marL="82953" marR="82953" marT="41476" marB="41476">
                    <a:noFill/>
                  </a:tcPr>
                </a:tc>
                <a:tc hMerge="1">
                  <a:txBody>
                    <a:bodyPr/>
                    <a:lstStyle/>
                    <a:p>
                      <a:endParaRPr lang="de-DE" sz="1100" dirty="0">
                        <a:latin typeface="Roboto Mono Regular" panose="020B0604020202020204"/>
                      </a:endParaRPr>
                    </a:p>
                  </a:txBody>
                  <a:tcPr marL="82953" marR="82953" marT="41476" marB="41476">
                    <a:noFill/>
                  </a:tcPr>
                </a:tc>
                <a:tc hMerge="1">
                  <a:txBody>
                    <a:bodyPr/>
                    <a:lstStyle/>
                    <a:p>
                      <a:endParaRPr lang="de-DE" sz="1100" dirty="0">
                        <a:latin typeface="Roboto Mono Regular" panose="020B0604020202020204"/>
                      </a:endParaRPr>
                    </a:p>
                  </a:txBody>
                  <a:tcPr marL="82953" marR="82953" marT="41476" marB="41476">
                    <a:noFill/>
                  </a:tcPr>
                </a:tc>
                <a:extLst>
                  <a:ext uri="{0D108BD9-81ED-4DB2-BD59-A6C34878D82A}">
                    <a16:rowId xmlns:a16="http://schemas.microsoft.com/office/drawing/2014/main" val="3856846932"/>
                  </a:ext>
                </a:extLst>
              </a:tr>
              <a:tr h="293851">
                <a:tc>
                  <a:txBody>
                    <a:bodyPr/>
                    <a:lstStyle/>
                    <a:p>
                      <a:r>
                        <a:rPr lang="de-DE" sz="1100" dirty="0">
                          <a:latin typeface="Industry-Book" panose="00000500000000000000" pitchFamily="2" charset="0"/>
                        </a:rPr>
                        <a:t>Nr.</a:t>
                      </a:r>
                    </a:p>
                  </a:txBody>
                  <a:tcPr marL="82953" marR="82953"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de-DE" sz="1100" dirty="0">
                          <a:latin typeface="Industry-Book" panose="00000500000000000000" pitchFamily="2" charset="0"/>
                        </a:rPr>
                        <a:t>Inhalt des Trainings</a:t>
                      </a:r>
                    </a:p>
                  </a:txBody>
                  <a:tcPr marL="82953" marR="82953"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de-DE" sz="1100" dirty="0">
                          <a:latin typeface="Industry-Book" panose="00000500000000000000" pitchFamily="2" charset="0"/>
                        </a:rPr>
                        <a:t>Borg-Skala</a:t>
                      </a:r>
                    </a:p>
                  </a:txBody>
                  <a:tcPr marL="82953" marR="82953"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de-DE" sz="1100" dirty="0">
                          <a:latin typeface="Industry-Book" panose="00000500000000000000" pitchFamily="2" charset="0"/>
                        </a:rPr>
                        <a:t>Trainingsmethode</a:t>
                      </a:r>
                    </a:p>
                  </a:txBody>
                  <a:tcPr marL="82953" marR="82953"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35899365"/>
                  </a:ext>
                </a:extLst>
              </a:tr>
              <a:tr h="247988">
                <a:tc>
                  <a:txBody>
                    <a:bodyPr/>
                    <a:lstStyle/>
                    <a:p>
                      <a:endParaRPr lang="de-DE"/>
                    </a:p>
                  </a:txBody>
                  <a:tcPr marL="82953" marR="82953"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de-DE" sz="1100" dirty="0">
                        <a:latin typeface="Industry-Book" panose="00000500000000000000" pitchFamily="2" charset="0"/>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lang="de-DE" sz="1100" dirty="0">
                        <a:latin typeface="Industry-Book" panose="00000500000000000000" pitchFamily="2" charset="0"/>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lang="de-DE" sz="1100" dirty="0">
                        <a:latin typeface="Industry-Book" panose="00000500000000000000" pitchFamily="2" charset="0"/>
                      </a:endParaRPr>
                    </a:p>
                  </a:txBody>
                  <a:tcPr marL="82953" marR="82953"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de-DE" sz="1100" dirty="0">
                        <a:latin typeface="Roboto Mono Regular" panose="020B0604020202020204"/>
                      </a:endParaRPr>
                    </a:p>
                  </a:txBody>
                  <a:tcPr marL="82953" marR="82953"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de-DE" sz="1100" dirty="0">
                        <a:latin typeface="Roboto Mono Regular" panose="020B0604020202020204"/>
                      </a:endParaRPr>
                    </a:p>
                  </a:txBody>
                  <a:tcPr marL="82953" marR="82953"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68823644"/>
                  </a:ext>
                </a:extLst>
              </a:tr>
              <a:tr h="227931">
                <a:tc>
                  <a:txBody>
                    <a:bodyPr/>
                    <a:lstStyle/>
                    <a:p>
                      <a:endParaRPr lang="de-DE"/>
                    </a:p>
                  </a:txBody>
                  <a:tcPr marL="82953" marR="82953"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de-DE" sz="1100" dirty="0">
                        <a:latin typeface="Roboto Mono Regular" panose="020B0604020202020204"/>
                      </a:endParaRPr>
                    </a:p>
                    <a:p>
                      <a:endParaRPr lang="de-DE" sz="1100" dirty="0">
                        <a:latin typeface="Roboto Mono Regular" panose="020B0604020202020204"/>
                      </a:endParaRPr>
                    </a:p>
                    <a:p>
                      <a:endParaRPr lang="de-DE" sz="1100" dirty="0">
                        <a:latin typeface="Roboto Mono Regular" panose="020B0604020202020204"/>
                      </a:endParaRPr>
                    </a:p>
                  </a:txBody>
                  <a:tcPr marL="82953" marR="82953"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de-DE" sz="1100" dirty="0">
                        <a:latin typeface="Roboto Mono Regular" panose="020B0604020202020204"/>
                      </a:endParaRPr>
                    </a:p>
                  </a:txBody>
                  <a:tcPr marL="82953" marR="82953"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de-DE" sz="1100" dirty="0">
                        <a:latin typeface="Roboto Mono Regular" panose="020B0604020202020204"/>
                      </a:endParaRPr>
                    </a:p>
                  </a:txBody>
                  <a:tcPr marL="82953" marR="82953"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07061681"/>
                  </a:ext>
                </a:extLst>
              </a:tr>
              <a:tr h="292316">
                <a:tc>
                  <a:txBody>
                    <a:bodyPr/>
                    <a:lstStyle/>
                    <a:p>
                      <a:endParaRPr lang="de-DE"/>
                    </a:p>
                  </a:txBody>
                  <a:tcPr marL="82953" marR="82953"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de-DE" sz="1100" dirty="0">
                        <a:latin typeface="Industry-Book" panose="00000500000000000000" pitchFamily="2" charset="0"/>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lang="de-DE" sz="1100" dirty="0">
                        <a:latin typeface="Industry-Book" panose="00000500000000000000" pitchFamily="2" charset="0"/>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lang="de-DE" sz="1100" dirty="0">
                        <a:latin typeface="Industry-Book" panose="00000500000000000000" pitchFamily="2" charset="0"/>
                      </a:endParaRPr>
                    </a:p>
                  </a:txBody>
                  <a:tcPr marL="82953" marR="82953"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de-DE" sz="1100" dirty="0">
                        <a:latin typeface="Roboto Mono Regular" panose="020B0604020202020204"/>
                      </a:endParaRPr>
                    </a:p>
                  </a:txBody>
                  <a:tcPr marL="82953" marR="82953"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de-DE" sz="1100" dirty="0">
                        <a:latin typeface="Roboto Mono Regular" panose="020B0604020202020204"/>
                      </a:endParaRPr>
                    </a:p>
                  </a:txBody>
                  <a:tcPr marL="82953" marR="82953"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62302729"/>
                  </a:ext>
                </a:extLst>
              </a:tr>
            </a:tbl>
          </a:graphicData>
        </a:graphic>
      </p:graphicFrame>
    </p:spTree>
    <p:extLst>
      <p:ext uri="{BB962C8B-B14F-4D97-AF65-F5344CB8AC3E}">
        <p14:creationId xmlns:p14="http://schemas.microsoft.com/office/powerpoint/2010/main" val="1605372092"/>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0</TotalTime>
  <Words>314</Words>
  <Application>Microsoft Office PowerPoint</Application>
  <PresentationFormat>A4-Papier (210 x 297 mm)</PresentationFormat>
  <Paragraphs>81</Paragraphs>
  <Slides>2</Slides>
  <Notes>0</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2</vt:i4>
      </vt:variant>
    </vt:vector>
  </HeadingPairs>
  <TitlesOfParts>
    <vt:vector size="9" baseType="lpstr">
      <vt:lpstr>Arial</vt:lpstr>
      <vt:lpstr>Calibri</vt:lpstr>
      <vt:lpstr>Calibri Light</vt:lpstr>
      <vt:lpstr>Industry-BoldItalic</vt:lpstr>
      <vt:lpstr>Industry-Book</vt:lpstr>
      <vt:lpstr>Roboto Mono Regular</vt:lpstr>
      <vt:lpstr>Office</vt:lpstr>
      <vt:lpstr>Ausdauer Trainingsplan</vt:lpstr>
      <vt:lpstr>Ausdauer Trainingsplan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Ausdauer Trainingsplan</dc:title>
  <dc:creator>Dennis Geckert</dc:creator>
  <cp:lastModifiedBy>Dennis Geckert</cp:lastModifiedBy>
  <cp:revision>1</cp:revision>
  <dcterms:created xsi:type="dcterms:W3CDTF">2023-09-27T09:18:22Z</dcterms:created>
  <dcterms:modified xsi:type="dcterms:W3CDTF">2023-09-27T09:53:36Z</dcterms:modified>
</cp:coreProperties>
</file>