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3BB1A-F029-48F0-8DEB-0CA794A24763}" v="4" dt="2022-09-05T10:03:03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48" d="100"/>
          <a:sy n="148" d="100"/>
        </p:scale>
        <p:origin x="1638" y="-4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Geckert" userId="cbb70d2179bb5488" providerId="LiveId" clId="{98B3BB1A-F029-48F0-8DEB-0CA794A24763}"/>
    <pc:docChg chg="custSel modSld">
      <pc:chgData name="Dennis Geckert" userId="cbb70d2179bb5488" providerId="LiveId" clId="{98B3BB1A-F029-48F0-8DEB-0CA794A24763}" dt="2023-02-18T18:02:00.053" v="331" actId="20577"/>
      <pc:docMkLst>
        <pc:docMk/>
      </pc:docMkLst>
      <pc:sldChg chg="addSp delSp modSp mod">
        <pc:chgData name="Dennis Geckert" userId="cbb70d2179bb5488" providerId="LiveId" clId="{98B3BB1A-F029-48F0-8DEB-0CA794A24763}" dt="2023-02-18T18:02:00.053" v="331" actId="20577"/>
        <pc:sldMkLst>
          <pc:docMk/>
          <pc:sldMk cId="2030522778" sldId="256"/>
        </pc:sldMkLst>
        <pc:spChg chg="mod">
          <ac:chgData name="Dennis Geckert" userId="cbb70d2179bb5488" providerId="LiveId" clId="{98B3BB1A-F029-48F0-8DEB-0CA794A24763}" dt="2022-09-05T10:03:09.265" v="144" actId="1076"/>
          <ac:spMkLst>
            <pc:docMk/>
            <pc:sldMk cId="2030522778" sldId="256"/>
            <ac:spMk id="3" creationId="{6E50B94E-71B8-7BEA-5DC4-7F69C22C9F0F}"/>
          </ac:spMkLst>
        </pc:spChg>
        <pc:spChg chg="mod">
          <ac:chgData name="Dennis Geckert" userId="cbb70d2179bb5488" providerId="LiveId" clId="{98B3BB1A-F029-48F0-8DEB-0CA794A24763}" dt="2023-02-18T17:55:52.397" v="254" actId="20577"/>
          <ac:spMkLst>
            <pc:docMk/>
            <pc:sldMk cId="2030522778" sldId="256"/>
            <ac:spMk id="4" creationId="{1384A65E-6E52-5AC5-E9E8-FD88A8FBA8F7}"/>
          </ac:spMkLst>
        </pc:spChg>
        <pc:spChg chg="mod">
          <ac:chgData name="Dennis Geckert" userId="cbb70d2179bb5488" providerId="LiveId" clId="{98B3BB1A-F029-48F0-8DEB-0CA794A24763}" dt="2022-09-05T10:03:15.898" v="147" actId="1076"/>
          <ac:spMkLst>
            <pc:docMk/>
            <pc:sldMk cId="2030522778" sldId="256"/>
            <ac:spMk id="6" creationId="{D271F37D-7BC6-23E4-D66A-671CDA108FCF}"/>
          </ac:spMkLst>
        </pc:spChg>
        <pc:spChg chg="add mod">
          <ac:chgData name="Dennis Geckert" userId="cbb70d2179bb5488" providerId="LiveId" clId="{98B3BB1A-F029-48F0-8DEB-0CA794A24763}" dt="2023-02-18T18:02:00.053" v="331" actId="20577"/>
          <ac:spMkLst>
            <pc:docMk/>
            <pc:sldMk cId="2030522778" sldId="256"/>
            <ac:spMk id="9" creationId="{6908703F-7614-5EF7-640C-493D95D94101}"/>
          </ac:spMkLst>
        </pc:spChg>
        <pc:graphicFrameChg chg="mod modGraphic">
          <ac:chgData name="Dennis Geckert" userId="cbb70d2179bb5488" providerId="LiveId" clId="{98B3BB1A-F029-48F0-8DEB-0CA794A24763}" dt="2023-02-18T17:56:45.128" v="274" actId="20577"/>
          <ac:graphicFrameMkLst>
            <pc:docMk/>
            <pc:sldMk cId="2030522778" sldId="256"/>
            <ac:graphicFrameMk id="5" creationId="{D5351C04-5F68-7363-11E9-726F95DF50FB}"/>
          </ac:graphicFrameMkLst>
        </pc:graphicFrameChg>
        <pc:picChg chg="add mod">
          <ac:chgData name="Dennis Geckert" userId="cbb70d2179bb5488" providerId="LiveId" clId="{98B3BB1A-F029-48F0-8DEB-0CA794A24763}" dt="2022-09-05T10:03:20.618" v="148" actId="1076"/>
          <ac:picMkLst>
            <pc:docMk/>
            <pc:sldMk cId="2030522778" sldId="256"/>
            <ac:picMk id="2" creationId="{C520E124-B887-8033-D0D0-FEBFA4E68995}"/>
          </ac:picMkLst>
        </pc:picChg>
        <pc:picChg chg="add mod">
          <ac:chgData name="Dennis Geckert" userId="cbb70d2179bb5488" providerId="LiveId" clId="{98B3BB1A-F029-48F0-8DEB-0CA794A24763}" dt="2022-05-16T16:26:30.916" v="136" actId="1076"/>
          <ac:picMkLst>
            <pc:docMk/>
            <pc:sldMk cId="2030522778" sldId="256"/>
            <ac:picMk id="7" creationId="{80158B40-C016-5871-990A-19FBA09C011F}"/>
          </ac:picMkLst>
        </pc:picChg>
        <pc:picChg chg="del">
          <ac:chgData name="Dennis Geckert" userId="cbb70d2179bb5488" providerId="LiveId" clId="{98B3BB1A-F029-48F0-8DEB-0CA794A24763}" dt="2022-09-05T10:03:04.703" v="142" actId="478"/>
          <ac:picMkLst>
            <pc:docMk/>
            <pc:sldMk cId="2030522778" sldId="256"/>
            <ac:picMk id="8" creationId="{597F6E78-7D95-1490-D433-57827E9182FA}"/>
          </ac:picMkLst>
        </pc:picChg>
        <pc:cxnChg chg="add mod">
          <ac:chgData name="Dennis Geckert" userId="cbb70d2179bb5488" providerId="LiveId" clId="{98B3BB1A-F029-48F0-8DEB-0CA794A24763}" dt="2023-02-18T17:56:06.042" v="256" actId="13822"/>
          <ac:cxnSpMkLst>
            <pc:docMk/>
            <pc:sldMk cId="2030522778" sldId="256"/>
            <ac:cxnSpMk id="10" creationId="{ED8517C2-AB7E-6883-21A6-A30A334B998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51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37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48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37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915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346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97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30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90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81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355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25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E50B94E-71B8-7BEA-5DC4-7F69C22C9F0F}"/>
              </a:ext>
            </a:extLst>
          </p:cNvPr>
          <p:cNvSpPr txBox="1"/>
          <p:nvPr/>
        </p:nvSpPr>
        <p:spPr>
          <a:xfrm>
            <a:off x="253804" y="257165"/>
            <a:ext cx="3283545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68" dirty="0">
                <a:latin typeface="Industry-Black" panose="00000A00000000000000" pitchFamily="2" charset="0"/>
              </a:rPr>
              <a:t>Bewertungskriterien für die Choreografie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84A65E-6E52-5AC5-E9E8-FD88A8FBA8F7}"/>
              </a:ext>
            </a:extLst>
          </p:cNvPr>
          <p:cNvSpPr txBox="1"/>
          <p:nvPr/>
        </p:nvSpPr>
        <p:spPr>
          <a:xfrm>
            <a:off x="529111" y="1195710"/>
            <a:ext cx="5677075" cy="2941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89" b="1" dirty="0">
                <a:latin typeface="Industry-Book" panose="00000500000000000000" pitchFamily="2" charset="0"/>
              </a:rPr>
              <a:t>1. Vielfalt:</a:t>
            </a:r>
          </a:p>
          <a:p>
            <a:r>
              <a:rPr lang="de-DE" sz="1089" dirty="0">
                <a:latin typeface="Industry-Book" panose="00000500000000000000" pitchFamily="2" charset="0"/>
              </a:rPr>
              <a:t> Wie vielseitig waren die Bewegungselemente insgesamt?</a:t>
            </a:r>
          </a:p>
          <a:p>
            <a:endParaRPr lang="de-DE" sz="1089" dirty="0">
              <a:latin typeface="Industry-Book" panose="00000500000000000000" pitchFamily="2" charset="0"/>
            </a:endParaRPr>
          </a:p>
          <a:p>
            <a:r>
              <a:rPr lang="de-DE" sz="1089" b="1" dirty="0">
                <a:latin typeface="Industry-Book" panose="00000500000000000000" pitchFamily="2" charset="0"/>
              </a:rPr>
              <a:t>2. Schwierigkeitsgrad:</a:t>
            </a:r>
          </a:p>
          <a:p>
            <a:r>
              <a:rPr lang="de-DE" sz="1089" dirty="0">
                <a:latin typeface="Industry-Book" panose="00000500000000000000" pitchFamily="2" charset="0"/>
              </a:rPr>
              <a:t>Wie anspruchsvoll waren die Bewegungselemente?</a:t>
            </a:r>
          </a:p>
          <a:p>
            <a:endParaRPr lang="de-DE" sz="1089" dirty="0">
              <a:latin typeface="Industry-Book" panose="00000500000000000000" pitchFamily="2" charset="0"/>
            </a:endParaRPr>
          </a:p>
          <a:p>
            <a:r>
              <a:rPr lang="de-DE" sz="1089" b="1" dirty="0">
                <a:latin typeface="Industry-Book" panose="00000500000000000000" pitchFamily="2" charset="0"/>
              </a:rPr>
              <a:t>3. Kreativität:</a:t>
            </a:r>
          </a:p>
          <a:p>
            <a:r>
              <a:rPr lang="de-DE" sz="1089" dirty="0">
                <a:latin typeface="Industry-Book" panose="00000500000000000000" pitchFamily="2" charset="0"/>
              </a:rPr>
              <a:t>Wie kreativ wurden die Aufstellungsformen und Bewegungselemente miteinander kombiniert?</a:t>
            </a:r>
          </a:p>
          <a:p>
            <a:endParaRPr lang="de-DE" sz="1089" dirty="0">
              <a:latin typeface="Industry-Book" panose="00000500000000000000" pitchFamily="2" charset="0"/>
            </a:endParaRPr>
          </a:p>
          <a:p>
            <a:r>
              <a:rPr lang="de-DE" sz="1089" b="1" dirty="0">
                <a:latin typeface="Industry-Book" panose="00000500000000000000" pitchFamily="2" charset="0"/>
              </a:rPr>
              <a:t>4. Ballnutzung:</a:t>
            </a:r>
          </a:p>
          <a:p>
            <a:r>
              <a:rPr lang="de-DE" sz="1089" dirty="0">
                <a:latin typeface="Industry-Book" panose="00000500000000000000" pitchFamily="2" charset="0"/>
              </a:rPr>
              <a:t>War das Werfen, Fangen und Prellen sicher oder sind die Bälle häufig hingefallen?</a:t>
            </a:r>
          </a:p>
          <a:p>
            <a:endParaRPr lang="de-DE" sz="1089" dirty="0">
              <a:latin typeface="Industry-Book" panose="00000500000000000000" pitchFamily="2" charset="0"/>
            </a:endParaRPr>
          </a:p>
          <a:p>
            <a:r>
              <a:rPr lang="de-DE" sz="1089" b="1" dirty="0">
                <a:latin typeface="Industry-Book" panose="00000500000000000000" pitchFamily="2" charset="0"/>
              </a:rPr>
              <a:t>5. Partnerbezüge:</a:t>
            </a:r>
          </a:p>
          <a:p>
            <a:r>
              <a:rPr lang="de-DE" sz="1089" dirty="0">
                <a:latin typeface="Industry-Book" panose="00000500000000000000" pitchFamily="2" charset="0"/>
              </a:rPr>
              <a:t>Wie abwechslungsreich sind die Partnerbezüge und Ballwechsel?</a:t>
            </a:r>
          </a:p>
          <a:p>
            <a:endParaRPr lang="de-DE" sz="1089" dirty="0">
              <a:latin typeface="Industry-Book" panose="00000500000000000000" pitchFamily="2" charset="0"/>
            </a:endParaRPr>
          </a:p>
          <a:p>
            <a:r>
              <a:rPr lang="de-DE" sz="1089" dirty="0">
                <a:latin typeface="Industry-Book" panose="00000500000000000000" pitchFamily="2" charset="0"/>
              </a:rPr>
              <a:t>Namen der Gruppenmitglieder:</a:t>
            </a:r>
          </a:p>
        </p:txBody>
      </p:sp>
      <p:graphicFrame>
        <p:nvGraphicFramePr>
          <p:cNvPr id="5" name="Tabelle 8">
            <a:extLst>
              <a:ext uri="{FF2B5EF4-FFF2-40B4-BE49-F238E27FC236}">
                <a16:creationId xmlns:a16="http://schemas.microsoft.com/office/drawing/2014/main" id="{D5351C04-5F68-7363-11E9-726F95DF5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415426"/>
              </p:ext>
            </p:extLst>
          </p:nvPr>
        </p:nvGraphicFramePr>
        <p:xfrm>
          <a:off x="590463" y="4261584"/>
          <a:ext cx="5677075" cy="301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7423">
                  <a:extLst>
                    <a:ext uri="{9D8B030D-6E8A-4147-A177-3AD203B41FA5}">
                      <a16:colId xmlns:a16="http://schemas.microsoft.com/office/drawing/2014/main" val="3111946180"/>
                    </a:ext>
                  </a:extLst>
                </a:gridCol>
                <a:gridCol w="950500">
                  <a:extLst>
                    <a:ext uri="{9D8B030D-6E8A-4147-A177-3AD203B41FA5}">
                      <a16:colId xmlns:a16="http://schemas.microsoft.com/office/drawing/2014/main" val="1242451170"/>
                    </a:ext>
                  </a:extLst>
                </a:gridCol>
                <a:gridCol w="941859">
                  <a:extLst>
                    <a:ext uri="{9D8B030D-6E8A-4147-A177-3AD203B41FA5}">
                      <a16:colId xmlns:a16="http://schemas.microsoft.com/office/drawing/2014/main" val="2019359582"/>
                    </a:ext>
                  </a:extLst>
                </a:gridCol>
                <a:gridCol w="907293">
                  <a:extLst>
                    <a:ext uri="{9D8B030D-6E8A-4147-A177-3AD203B41FA5}">
                      <a16:colId xmlns:a16="http://schemas.microsoft.com/office/drawing/2014/main" val="2010890405"/>
                    </a:ext>
                  </a:extLst>
                </a:gridCol>
              </a:tblGrid>
              <a:tr h="700087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Kriterium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Stimme voll zu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Stimme teilweise zu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Stimme nicht zu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690866314"/>
                  </a:ext>
                </a:extLst>
              </a:tr>
              <a:tr h="336419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Die Choreografie war vielseitig.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3730911740"/>
                  </a:ext>
                </a:extLst>
              </a:tr>
              <a:tr h="494375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Es wurden schwierige Bewegungselemente gezeigt.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2780327568"/>
                  </a:ext>
                </a:extLst>
              </a:tr>
              <a:tr h="700087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Die Aufstellungsformen und Bewegungselemente wurden kreativ kombiniert.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891473204"/>
                  </a:ext>
                </a:extLst>
              </a:tr>
              <a:tr h="288664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Die Ballnutzung war fehlerarm.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872584397"/>
                  </a:ext>
                </a:extLst>
              </a:tr>
              <a:tr h="494375">
                <a:tc>
                  <a:txBody>
                    <a:bodyPr/>
                    <a:lstStyle/>
                    <a:p>
                      <a:r>
                        <a:rPr lang="de-DE" sz="1300" dirty="0">
                          <a:solidFill>
                            <a:schemeClr val="tx1"/>
                          </a:solidFill>
                        </a:rPr>
                        <a:t>Die Gruppe zeigt abwechslungsreiche Partnerbezüge und Ballwechsel.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673377718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D271F37D-7BC6-23E4-D66A-671CDA108FCF}"/>
              </a:ext>
            </a:extLst>
          </p:cNvPr>
          <p:cNvSpPr txBox="1"/>
          <p:nvPr/>
        </p:nvSpPr>
        <p:spPr>
          <a:xfrm>
            <a:off x="5532518" y="9401966"/>
            <a:ext cx="1101584" cy="25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89" dirty="0"/>
              <a:t>©lessonprep.de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158B40-C016-5871-990A-19FBA09C0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518" y="1671146"/>
            <a:ext cx="1347337" cy="239526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908703F-7614-5EF7-640C-493D95D94101}"/>
              </a:ext>
            </a:extLst>
          </p:cNvPr>
          <p:cNvSpPr txBox="1"/>
          <p:nvPr/>
        </p:nvSpPr>
        <p:spPr>
          <a:xfrm>
            <a:off x="590463" y="7528190"/>
            <a:ext cx="5958444" cy="19069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79" b="1" dirty="0">
                <a:latin typeface="Industry-Book" panose="00000500000000000000" pitchFamily="2" charset="0"/>
              </a:rPr>
              <a:t>Arbeitsauftrag für die Erarbeitungsphase:</a:t>
            </a:r>
          </a:p>
          <a:p>
            <a:endParaRPr lang="de-DE" sz="1179" b="1" dirty="0">
              <a:latin typeface="Industry-Book" panose="00000500000000000000" pitchFamily="2" charset="0"/>
            </a:endParaRPr>
          </a:p>
          <a:p>
            <a:r>
              <a:rPr lang="de-DE" sz="1179" b="1" dirty="0">
                <a:latin typeface="Industry-Book" panose="00000500000000000000" pitchFamily="2" charset="0"/>
              </a:rPr>
              <a:t>1. Aufgabe:</a:t>
            </a:r>
          </a:p>
          <a:p>
            <a:r>
              <a:rPr lang="de-DE" sz="1179" dirty="0">
                <a:latin typeface="Industry-Book" panose="00000500000000000000" pitchFamily="2" charset="0"/>
              </a:rPr>
              <a:t>Wiederholt die Aerobic Schritte und Bewegungselemente mit eurem Ball in den Ausstellungsformen des Arbeitsblattes. Zunächst in Partnerarbeit, danach als Gruppenarbeit.</a:t>
            </a:r>
          </a:p>
          <a:p>
            <a:endParaRPr lang="de-DE" sz="1179" dirty="0">
              <a:latin typeface="Industry-Book" panose="00000500000000000000" pitchFamily="2" charset="0"/>
            </a:endParaRPr>
          </a:p>
          <a:p>
            <a:r>
              <a:rPr lang="de-DE" sz="1179" b="1" dirty="0">
                <a:latin typeface="Industry-Book" panose="00000500000000000000" pitchFamily="2" charset="0"/>
              </a:rPr>
              <a:t>2. Aufgabe:</a:t>
            </a:r>
          </a:p>
          <a:p>
            <a:r>
              <a:rPr lang="de-DE" sz="1179" dirty="0">
                <a:latin typeface="Industry-Book" panose="00000500000000000000" pitchFamily="2" charset="0"/>
              </a:rPr>
              <a:t>Kombiniert die Aerobic Schritte, Ball-Bewegungen und Aufstellungsformen zu </a:t>
            </a:r>
            <a:r>
              <a:rPr lang="de-DE" sz="1179">
                <a:latin typeface="Industry-Book" panose="00000500000000000000" pitchFamily="2" charset="0"/>
              </a:rPr>
              <a:t>einer Choreografie.</a:t>
            </a:r>
            <a:endParaRPr lang="de-DE" sz="1179" dirty="0">
              <a:latin typeface="Industry-Book" panose="00000500000000000000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520E124-B887-8033-D0D0-FEBFA4E68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851" y="353686"/>
            <a:ext cx="1459737" cy="646851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D8517C2-AB7E-6883-21A6-A30A334B998E}"/>
              </a:ext>
            </a:extLst>
          </p:cNvPr>
          <p:cNvCxnSpPr/>
          <p:nvPr/>
        </p:nvCxnSpPr>
        <p:spPr>
          <a:xfrm>
            <a:off x="2562896" y="4066411"/>
            <a:ext cx="31810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522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169</Words>
  <Application>Microsoft Office PowerPoint</Application>
  <PresentationFormat>A4-Papier (210 x 297 mm)</PresentationFormat>
  <Paragraphs>34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Industry-Black</vt:lpstr>
      <vt:lpstr>Industry-Book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Geckert</dc:creator>
  <cp:lastModifiedBy>Dennis Geckert</cp:lastModifiedBy>
  <cp:revision>1</cp:revision>
  <dcterms:created xsi:type="dcterms:W3CDTF">2022-05-06T06:05:32Z</dcterms:created>
  <dcterms:modified xsi:type="dcterms:W3CDTF">2023-02-18T18:02:10Z</dcterms:modified>
</cp:coreProperties>
</file>